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8" r:id="rId3"/>
    <p:sldId id="259" r:id="rId4"/>
    <p:sldId id="261" r:id="rId5"/>
    <p:sldId id="508" r:id="rId6"/>
    <p:sldId id="473" r:id="rId7"/>
    <p:sldId id="511" r:id="rId8"/>
    <p:sldId id="512" r:id="rId9"/>
    <p:sldId id="513" r:id="rId10"/>
    <p:sldId id="501" r:id="rId11"/>
    <p:sldId id="432" r:id="rId12"/>
    <p:sldId id="499" r:id="rId13"/>
    <p:sldId id="500" r:id="rId14"/>
    <p:sldId id="442" r:id="rId15"/>
    <p:sldId id="433" r:id="rId16"/>
    <p:sldId id="434" r:id="rId17"/>
    <p:sldId id="435" r:id="rId18"/>
    <p:sldId id="509" r:id="rId19"/>
    <p:sldId id="507" r:id="rId20"/>
    <p:sldId id="373" r:id="rId21"/>
    <p:sldId id="275" r:id="rId22"/>
    <p:sldId id="308" r:id="rId23"/>
    <p:sldId id="358" r:id="rId24"/>
    <p:sldId id="372" r:id="rId25"/>
    <p:sldId id="376" r:id="rId26"/>
    <p:sldId id="377" r:id="rId27"/>
    <p:sldId id="378" r:id="rId28"/>
    <p:sldId id="379" r:id="rId29"/>
    <p:sldId id="514" r:id="rId30"/>
    <p:sldId id="326" r:id="rId31"/>
    <p:sldId id="462" r:id="rId32"/>
    <p:sldId id="484" r:id="rId33"/>
    <p:sldId id="515" r:id="rId34"/>
    <p:sldId id="516" r:id="rId35"/>
    <p:sldId id="517" r:id="rId36"/>
    <p:sldId id="518" r:id="rId37"/>
    <p:sldId id="519" r:id="rId38"/>
    <p:sldId id="520" r:id="rId39"/>
    <p:sldId id="26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1565" autoAdjust="0"/>
  </p:normalViewPr>
  <p:slideViewPr>
    <p:cSldViewPr snapToGrid="0">
      <p:cViewPr varScale="1">
        <p:scale>
          <a:sx n="131" d="100"/>
          <a:sy n="131" d="100"/>
        </p:scale>
        <p:origin x="123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A28B7-748B-476D-938C-45A991F5669C}"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407C6-B83E-4018-8759-6B4AF9E4E965}" type="slidenum">
              <a:rPr lang="en-US" smtClean="0"/>
              <a:t>‹#›</a:t>
            </a:fld>
            <a:endParaRPr lang="en-US"/>
          </a:p>
        </p:txBody>
      </p:sp>
    </p:spTree>
    <p:extLst>
      <p:ext uri="{BB962C8B-B14F-4D97-AF65-F5344CB8AC3E}">
        <p14:creationId xmlns:p14="http://schemas.microsoft.com/office/powerpoint/2010/main" val="284622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direct.com/science/article/pii/S167498711830084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UEEFlmxVh9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plates.org/docs/user-manual/Introducing_The_Main_Windo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plates.org/docs/user-manual/Introducing_The_Main_Window/"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plates.org/docs/user-manual/Introducing_The_Main_Window/"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plates.org/docs/user-manual/Introducing_The_Main_Windo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direct.com/science/article/pii/S167498711830084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05828-8A86-47DB-AB15-73C6916966B8}" type="slidenum">
              <a:rPr lang="en-US" smtClean="0"/>
              <a:t>2</a:t>
            </a:fld>
            <a:endParaRPr lang="en-US"/>
          </a:p>
        </p:txBody>
      </p:sp>
    </p:spTree>
    <p:extLst>
      <p:ext uri="{BB962C8B-B14F-4D97-AF65-F5344CB8AC3E}">
        <p14:creationId xmlns:p14="http://schemas.microsoft.com/office/powerpoint/2010/main" val="4035628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4A4A4A"/>
                </a:solidFill>
                <a:effectLst/>
                <a:latin typeface="inherit"/>
              </a:rPr>
            </a:br>
            <a:r>
              <a:rPr lang="en-US" b="1" i="0" dirty="0">
                <a:solidFill>
                  <a:srgbClr val="4A4A4A"/>
                </a:solidFill>
                <a:effectLst/>
                <a:latin typeface="inherit"/>
              </a:rPr>
              <a:t>Surface projected global horizontal seismic S-wave velocity anomaly maps for different mantle depths revealing the two large low shear-wave velocity provinces (LLSVPs) below the Pacific (named </a:t>
            </a:r>
            <a:r>
              <a:rPr lang="en-US" b="1" i="1" dirty="0">
                <a:solidFill>
                  <a:srgbClr val="4A4A4A"/>
                </a:solidFill>
                <a:effectLst/>
                <a:latin typeface="inherit"/>
              </a:rPr>
              <a:t>Jason</a:t>
            </a:r>
            <a:r>
              <a:rPr lang="en-US" b="1" i="0" dirty="0">
                <a:solidFill>
                  <a:srgbClr val="4A4A4A"/>
                </a:solidFill>
                <a:effectLst/>
                <a:latin typeface="inherit"/>
              </a:rPr>
              <a:t>) and Africa (named </a:t>
            </a:r>
            <a:r>
              <a:rPr lang="en-US" b="1" i="1" dirty="0" err="1">
                <a:solidFill>
                  <a:srgbClr val="4A4A4A"/>
                </a:solidFill>
                <a:effectLst/>
                <a:latin typeface="inherit"/>
              </a:rPr>
              <a:t>Tuzo</a:t>
            </a:r>
            <a:r>
              <a:rPr lang="en-US" b="1" i="0" dirty="0">
                <a:solidFill>
                  <a:srgbClr val="4A4A4A"/>
                </a:solidFill>
                <a:effectLst/>
                <a:latin typeface="inherit"/>
              </a:rPr>
              <a:t>). Shown is the </a:t>
            </a:r>
            <a:r>
              <a:rPr lang="en-US" b="1" i="1" dirty="0">
                <a:solidFill>
                  <a:srgbClr val="4A4A4A"/>
                </a:solidFill>
                <a:effectLst/>
                <a:latin typeface="inherit"/>
              </a:rPr>
              <a:t>S10MEAN</a:t>
            </a:r>
            <a:r>
              <a:rPr lang="en-US" b="1" i="0" dirty="0">
                <a:solidFill>
                  <a:srgbClr val="4A4A4A"/>
                </a:solidFill>
                <a:effectLst/>
                <a:latin typeface="inherit"/>
              </a:rPr>
              <a:t> model based on </a:t>
            </a:r>
            <a:r>
              <a:rPr lang="en-US" b="1" i="0" dirty="0" err="1">
                <a:solidFill>
                  <a:srgbClr val="4A4A4A"/>
                </a:solidFill>
                <a:effectLst/>
                <a:latin typeface="inherit"/>
              </a:rPr>
              <a:t>Doubrovine</a:t>
            </a:r>
            <a:r>
              <a:rPr lang="en-US" b="1" i="0" dirty="0">
                <a:solidFill>
                  <a:srgbClr val="4A4A4A"/>
                </a:solidFill>
                <a:effectLst/>
                <a:latin typeface="inherit"/>
              </a:rPr>
              <a:t> et al. (2016) averaging 10 tomography models allowing to compare relative variations in S-wave velocity.</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3"/>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31.10.2021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based on data compiled by </a:t>
            </a:r>
            <a:r>
              <a:rPr lang="en-US" b="0" i="1" dirty="0" err="1">
                <a:solidFill>
                  <a:srgbClr val="4A4A4A"/>
                </a:solidFill>
                <a:effectLst/>
                <a:latin typeface="inherit"/>
              </a:rPr>
              <a:t>Doubrovine</a:t>
            </a:r>
            <a:r>
              <a:rPr lang="en-US" b="0" i="1" dirty="0">
                <a:solidFill>
                  <a:srgbClr val="4A4A4A"/>
                </a:solidFill>
                <a:effectLst/>
                <a:latin typeface="inherit"/>
              </a:rPr>
              <a:t> et al. (2016)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 </a:t>
            </a:r>
            <a:r>
              <a:rPr lang="en-US" b="0" i="0" dirty="0" err="1">
                <a:solidFill>
                  <a:srgbClr val="4A4A4A"/>
                </a:solidFill>
                <a:effectLst/>
                <a:latin typeface="inherit"/>
              </a:rPr>
              <a:t>Doubrovine</a:t>
            </a:r>
            <a:r>
              <a:rPr lang="en-US" b="0" i="0" dirty="0">
                <a:solidFill>
                  <a:srgbClr val="4A4A4A"/>
                </a:solidFill>
                <a:effectLst/>
                <a:latin typeface="inherit"/>
              </a:rPr>
              <a:t>, P. V., Steinberger, B., and </a:t>
            </a:r>
            <a:r>
              <a:rPr lang="en-US" b="0" i="0" dirty="0" err="1">
                <a:solidFill>
                  <a:srgbClr val="4A4A4A"/>
                </a:solidFill>
                <a:effectLst/>
                <a:latin typeface="inherit"/>
              </a:rPr>
              <a:t>Torsvik</a:t>
            </a:r>
            <a:r>
              <a:rPr lang="en-US" b="0" i="0" dirty="0">
                <a:solidFill>
                  <a:srgbClr val="4A4A4A"/>
                </a:solidFill>
                <a:effectLst/>
                <a:latin typeface="inherit"/>
              </a:rPr>
              <a:t>, T. H. (2016), A failure to reject: Testing the correlation between large igneous provinces and deep mantle structures with EDF statistics, Geochem. </a:t>
            </a:r>
            <a:r>
              <a:rPr lang="en-US" b="0" i="0" dirty="0" err="1">
                <a:solidFill>
                  <a:srgbClr val="4A4A4A"/>
                </a:solidFill>
                <a:effectLst/>
                <a:latin typeface="inherit"/>
              </a:rPr>
              <a:t>Geophys</a:t>
            </a:r>
            <a:r>
              <a:rPr lang="en-US" b="0" i="0" dirty="0">
                <a:solidFill>
                  <a:srgbClr val="4A4A4A"/>
                </a:solidFill>
                <a:effectLst/>
                <a:latin typeface="inherit"/>
              </a:rPr>
              <a:t>. </a:t>
            </a:r>
            <a:r>
              <a:rPr lang="en-US" b="0" i="0" dirty="0" err="1">
                <a:solidFill>
                  <a:srgbClr val="4A4A4A"/>
                </a:solidFill>
                <a:effectLst/>
                <a:latin typeface="inherit"/>
              </a:rPr>
              <a:t>Geosyst</a:t>
            </a:r>
            <a:r>
              <a:rPr lang="en-US" b="0" i="0" dirty="0">
                <a:solidFill>
                  <a:srgbClr val="4A4A4A"/>
                </a:solidFill>
                <a:effectLst/>
                <a:latin typeface="inherit"/>
              </a:rPr>
              <a:t>., 17, 1130– 1163, doi:10.1002/2015GC006044.</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22</a:t>
            </a:fld>
            <a:endParaRPr lang="en-US"/>
          </a:p>
        </p:txBody>
      </p:sp>
    </p:spTree>
    <p:extLst>
      <p:ext uri="{BB962C8B-B14F-4D97-AF65-F5344CB8AC3E}">
        <p14:creationId xmlns:p14="http://schemas.microsoft.com/office/powerpoint/2010/main" val="1386091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4A4A4A"/>
                </a:solidFill>
                <a:effectLst/>
                <a:latin typeface="inherit"/>
              </a:rPr>
            </a:br>
            <a:r>
              <a:rPr lang="en-US" b="1" i="0" dirty="0">
                <a:solidFill>
                  <a:srgbClr val="4A4A4A"/>
                </a:solidFill>
                <a:effectLst/>
                <a:latin typeface="inherit"/>
              </a:rPr>
              <a:t>Surface projected global horizontal seismic S-wave velocity anomaly maps for different mantle depths revealing the two large low shear-wave velocity provinces (LLSVPs) below the Pacific (named </a:t>
            </a:r>
            <a:r>
              <a:rPr lang="en-US" b="1" i="1" dirty="0">
                <a:solidFill>
                  <a:srgbClr val="4A4A4A"/>
                </a:solidFill>
                <a:effectLst/>
                <a:latin typeface="inherit"/>
              </a:rPr>
              <a:t>Jason</a:t>
            </a:r>
            <a:r>
              <a:rPr lang="en-US" b="1" i="0" dirty="0">
                <a:solidFill>
                  <a:srgbClr val="4A4A4A"/>
                </a:solidFill>
                <a:effectLst/>
                <a:latin typeface="inherit"/>
              </a:rPr>
              <a:t>) and Africa (named </a:t>
            </a:r>
            <a:r>
              <a:rPr lang="en-US" b="1" i="1" dirty="0" err="1">
                <a:solidFill>
                  <a:srgbClr val="4A4A4A"/>
                </a:solidFill>
                <a:effectLst/>
                <a:latin typeface="inherit"/>
              </a:rPr>
              <a:t>Tuzo</a:t>
            </a:r>
            <a:r>
              <a:rPr lang="en-US" b="1" i="0" dirty="0">
                <a:solidFill>
                  <a:srgbClr val="4A4A4A"/>
                </a:solidFill>
                <a:effectLst/>
                <a:latin typeface="inherit"/>
              </a:rPr>
              <a:t>). Shown is the </a:t>
            </a:r>
            <a:r>
              <a:rPr lang="en-US" b="1" i="1" dirty="0">
                <a:solidFill>
                  <a:srgbClr val="4A4A4A"/>
                </a:solidFill>
                <a:effectLst/>
                <a:latin typeface="inherit"/>
              </a:rPr>
              <a:t>S10MEAN</a:t>
            </a:r>
            <a:r>
              <a:rPr lang="en-US" b="1" i="0" dirty="0">
                <a:solidFill>
                  <a:srgbClr val="4A4A4A"/>
                </a:solidFill>
                <a:effectLst/>
                <a:latin typeface="inherit"/>
              </a:rPr>
              <a:t> model based on </a:t>
            </a:r>
            <a:r>
              <a:rPr lang="en-US" b="1" i="0" dirty="0" err="1">
                <a:solidFill>
                  <a:srgbClr val="4A4A4A"/>
                </a:solidFill>
                <a:effectLst/>
                <a:latin typeface="inherit"/>
              </a:rPr>
              <a:t>Doubrovine</a:t>
            </a:r>
            <a:r>
              <a:rPr lang="en-US" b="1" i="0" dirty="0">
                <a:solidFill>
                  <a:srgbClr val="4A4A4A"/>
                </a:solidFill>
                <a:effectLst/>
                <a:latin typeface="inherit"/>
              </a:rPr>
              <a:t> et al. (2016) averaging 10 tomography models allowing to compare relative variations in S-wave velocity.</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3"/>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31.10.2021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based on data compiled by </a:t>
            </a:r>
            <a:r>
              <a:rPr lang="en-US" b="0" i="1" dirty="0" err="1">
                <a:solidFill>
                  <a:srgbClr val="4A4A4A"/>
                </a:solidFill>
                <a:effectLst/>
                <a:latin typeface="inherit"/>
              </a:rPr>
              <a:t>Doubrovine</a:t>
            </a:r>
            <a:r>
              <a:rPr lang="en-US" b="0" i="1" dirty="0">
                <a:solidFill>
                  <a:srgbClr val="4A4A4A"/>
                </a:solidFill>
                <a:effectLst/>
                <a:latin typeface="inherit"/>
              </a:rPr>
              <a:t> et al. (2016)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 </a:t>
            </a:r>
            <a:r>
              <a:rPr lang="en-US" b="0" i="0" dirty="0" err="1">
                <a:solidFill>
                  <a:srgbClr val="4A4A4A"/>
                </a:solidFill>
                <a:effectLst/>
                <a:latin typeface="inherit"/>
              </a:rPr>
              <a:t>Doubrovine</a:t>
            </a:r>
            <a:r>
              <a:rPr lang="en-US" b="0" i="0" dirty="0">
                <a:solidFill>
                  <a:srgbClr val="4A4A4A"/>
                </a:solidFill>
                <a:effectLst/>
                <a:latin typeface="inherit"/>
              </a:rPr>
              <a:t>, P. V., Steinberger, B., and </a:t>
            </a:r>
            <a:r>
              <a:rPr lang="en-US" b="0" i="0" dirty="0" err="1">
                <a:solidFill>
                  <a:srgbClr val="4A4A4A"/>
                </a:solidFill>
                <a:effectLst/>
                <a:latin typeface="inherit"/>
              </a:rPr>
              <a:t>Torsvik</a:t>
            </a:r>
            <a:r>
              <a:rPr lang="en-US" b="0" i="0" dirty="0">
                <a:solidFill>
                  <a:srgbClr val="4A4A4A"/>
                </a:solidFill>
                <a:effectLst/>
                <a:latin typeface="inherit"/>
              </a:rPr>
              <a:t>, T. H. (2016), A failure to reject: Testing the correlation between large igneous provinces and deep mantle structures with EDF statistics, Geochem. </a:t>
            </a:r>
            <a:r>
              <a:rPr lang="en-US" b="0" i="0" dirty="0" err="1">
                <a:solidFill>
                  <a:srgbClr val="4A4A4A"/>
                </a:solidFill>
                <a:effectLst/>
                <a:latin typeface="inherit"/>
              </a:rPr>
              <a:t>Geophys</a:t>
            </a:r>
            <a:r>
              <a:rPr lang="en-US" b="0" i="0" dirty="0">
                <a:solidFill>
                  <a:srgbClr val="4A4A4A"/>
                </a:solidFill>
                <a:effectLst/>
                <a:latin typeface="inherit"/>
              </a:rPr>
              <a:t>. </a:t>
            </a:r>
            <a:r>
              <a:rPr lang="en-US" b="0" i="0" dirty="0" err="1">
                <a:solidFill>
                  <a:srgbClr val="4A4A4A"/>
                </a:solidFill>
                <a:effectLst/>
                <a:latin typeface="inherit"/>
              </a:rPr>
              <a:t>Geosyst</a:t>
            </a:r>
            <a:r>
              <a:rPr lang="en-US" b="0" i="0" dirty="0">
                <a:solidFill>
                  <a:srgbClr val="4A4A4A"/>
                </a:solidFill>
                <a:effectLst/>
                <a:latin typeface="inherit"/>
              </a:rPr>
              <a:t>., 17, 1130– 1163, doi:10.1002/2015GC006044.</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23</a:t>
            </a:fld>
            <a:endParaRPr lang="en-US"/>
          </a:p>
        </p:txBody>
      </p:sp>
    </p:spTree>
    <p:extLst>
      <p:ext uri="{BB962C8B-B14F-4D97-AF65-F5344CB8AC3E}">
        <p14:creationId xmlns:p14="http://schemas.microsoft.com/office/powerpoint/2010/main" val="2423602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Origin of the LLSVPs at the base of the mantle is a consequence of plate tectonics – A petrological and geochemical perspective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28</a:t>
            </a:fld>
            <a:endParaRPr lang="en-US"/>
          </a:p>
        </p:txBody>
      </p:sp>
    </p:spTree>
    <p:extLst>
      <p:ext uri="{BB962C8B-B14F-4D97-AF65-F5344CB8AC3E}">
        <p14:creationId xmlns:p14="http://schemas.microsoft.com/office/powerpoint/2010/main" val="1973810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47474"/>
                </a:solidFill>
                <a:effectLst/>
                <a:latin typeface="Open Sans" panose="020B0606030504020204" pitchFamily="34" charset="0"/>
              </a:rPr>
              <a:t>Mantle reference frames use mantle features such as upwellings and subducted slabs as an absolute reference to plate motion. These reference frames do not always reflect the true position of past continents as they neglect true polar wander. This is shown in the figure with the implied spin axis of the Earth in a mantle frame actually in a different place in the paleomagnetic frame due to a shifting of the plate-mantle system relative to the core. Image by Rachel O’Brien and based on Conrad et al, 2013.</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30</a:t>
            </a:fld>
            <a:endParaRPr lang="en-US"/>
          </a:p>
        </p:txBody>
      </p:sp>
    </p:spTree>
    <p:extLst>
      <p:ext uri="{BB962C8B-B14F-4D97-AF65-F5344CB8AC3E}">
        <p14:creationId xmlns:p14="http://schemas.microsoft.com/office/powerpoint/2010/main" val="1912080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https://youtu.be/UEEFlmxVh94</a:t>
            </a:r>
            <a:r>
              <a:rPr lang="en-US" dirty="0"/>
              <a:t> </a:t>
            </a:r>
          </a:p>
          <a:p>
            <a:endParaRPr lang="en-US" dirty="0"/>
          </a:p>
          <a:p>
            <a:endParaRPr lang="en-US" dirty="0"/>
          </a:p>
          <a:p>
            <a:r>
              <a:rPr lang="en-US" dirty="0"/>
              <a:t>Break.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31</a:t>
            </a:fld>
            <a:endParaRPr lang="en-US"/>
          </a:p>
        </p:txBody>
      </p:sp>
    </p:spTree>
    <p:extLst>
      <p:ext uri="{BB962C8B-B14F-4D97-AF65-F5344CB8AC3E}">
        <p14:creationId xmlns:p14="http://schemas.microsoft.com/office/powerpoint/2010/main" val="1457944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32</a:t>
            </a:fld>
            <a:endParaRPr lang="en-US"/>
          </a:p>
        </p:txBody>
      </p:sp>
    </p:spTree>
    <p:extLst>
      <p:ext uri="{BB962C8B-B14F-4D97-AF65-F5344CB8AC3E}">
        <p14:creationId xmlns:p14="http://schemas.microsoft.com/office/powerpoint/2010/main" val="409863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Gplates</a:t>
            </a:r>
            <a:r>
              <a:rPr lang="en-US" dirty="0"/>
              <a:t> : https://www.gplates.org/docs/user-manual/Introducing_The_Main_Window/</a:t>
            </a:r>
          </a:p>
        </p:txBody>
      </p:sp>
      <p:sp>
        <p:nvSpPr>
          <p:cNvPr id="4" name="Slide Number Placeholder 3"/>
          <p:cNvSpPr>
            <a:spLocks noGrp="1"/>
          </p:cNvSpPr>
          <p:nvPr>
            <p:ph type="sldNum" sz="quarter" idx="5"/>
          </p:nvPr>
        </p:nvSpPr>
        <p:spPr/>
        <p:txBody>
          <a:bodyPr/>
          <a:lstStyle/>
          <a:p>
            <a:fld id="{D41407C6-B83E-4018-8759-6B4AF9E4E965}" type="slidenum">
              <a:rPr lang="en-US" smtClean="0"/>
              <a:t>33</a:t>
            </a:fld>
            <a:endParaRPr lang="en-US"/>
          </a:p>
        </p:txBody>
      </p:sp>
    </p:spTree>
    <p:extLst>
      <p:ext uri="{BB962C8B-B14F-4D97-AF65-F5344CB8AC3E}">
        <p14:creationId xmlns:p14="http://schemas.microsoft.com/office/powerpoint/2010/main" val="152719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Gplates</a:t>
            </a:r>
            <a:r>
              <a:rPr lang="en-US" dirty="0"/>
              <a:t> : https://www.gplates.org/docs/user-manual/Introducing_The_Main_Window/</a:t>
            </a:r>
          </a:p>
        </p:txBody>
      </p:sp>
      <p:sp>
        <p:nvSpPr>
          <p:cNvPr id="4" name="Slide Number Placeholder 3"/>
          <p:cNvSpPr>
            <a:spLocks noGrp="1"/>
          </p:cNvSpPr>
          <p:nvPr>
            <p:ph type="sldNum" sz="quarter" idx="5"/>
          </p:nvPr>
        </p:nvSpPr>
        <p:spPr/>
        <p:txBody>
          <a:bodyPr/>
          <a:lstStyle/>
          <a:p>
            <a:fld id="{D41407C6-B83E-4018-8759-6B4AF9E4E965}" type="slidenum">
              <a:rPr lang="en-US" smtClean="0"/>
              <a:t>34</a:t>
            </a:fld>
            <a:endParaRPr lang="en-US"/>
          </a:p>
        </p:txBody>
      </p:sp>
    </p:spTree>
    <p:extLst>
      <p:ext uri="{BB962C8B-B14F-4D97-AF65-F5344CB8AC3E}">
        <p14:creationId xmlns:p14="http://schemas.microsoft.com/office/powerpoint/2010/main" val="4092456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Gplates</a:t>
            </a:r>
            <a:r>
              <a:rPr lang="en-US" dirty="0"/>
              <a:t> : https://www.gplates.org/docs/user-manual/Introducing_The_Main_Window/</a:t>
            </a:r>
          </a:p>
        </p:txBody>
      </p:sp>
      <p:sp>
        <p:nvSpPr>
          <p:cNvPr id="4" name="Slide Number Placeholder 3"/>
          <p:cNvSpPr>
            <a:spLocks noGrp="1"/>
          </p:cNvSpPr>
          <p:nvPr>
            <p:ph type="sldNum" sz="quarter" idx="5"/>
          </p:nvPr>
        </p:nvSpPr>
        <p:spPr/>
        <p:txBody>
          <a:bodyPr/>
          <a:lstStyle/>
          <a:p>
            <a:fld id="{D41407C6-B83E-4018-8759-6B4AF9E4E965}" type="slidenum">
              <a:rPr lang="en-US" smtClean="0"/>
              <a:t>35</a:t>
            </a:fld>
            <a:endParaRPr lang="en-US"/>
          </a:p>
        </p:txBody>
      </p:sp>
    </p:spTree>
    <p:extLst>
      <p:ext uri="{BB962C8B-B14F-4D97-AF65-F5344CB8AC3E}">
        <p14:creationId xmlns:p14="http://schemas.microsoft.com/office/powerpoint/2010/main" val="4223074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Gplates</a:t>
            </a:r>
            <a:r>
              <a:rPr lang="en-US" dirty="0"/>
              <a:t> : https://www.gplates.org/docs/user-manual/Introducing_The_Main_Window/</a:t>
            </a:r>
          </a:p>
        </p:txBody>
      </p:sp>
      <p:sp>
        <p:nvSpPr>
          <p:cNvPr id="4" name="Slide Number Placeholder 3"/>
          <p:cNvSpPr>
            <a:spLocks noGrp="1"/>
          </p:cNvSpPr>
          <p:nvPr>
            <p:ph type="sldNum" sz="quarter" idx="5"/>
          </p:nvPr>
        </p:nvSpPr>
        <p:spPr/>
        <p:txBody>
          <a:bodyPr/>
          <a:lstStyle/>
          <a:p>
            <a:fld id="{D41407C6-B83E-4018-8759-6B4AF9E4E965}" type="slidenum">
              <a:rPr lang="en-US" smtClean="0"/>
              <a:t>36</a:t>
            </a:fld>
            <a:endParaRPr lang="en-US"/>
          </a:p>
        </p:txBody>
      </p:sp>
    </p:spTree>
    <p:extLst>
      <p:ext uri="{BB962C8B-B14F-4D97-AF65-F5344CB8AC3E}">
        <p14:creationId xmlns:p14="http://schemas.microsoft.com/office/powerpoint/2010/main" val="93609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05828-8A86-47DB-AB15-73C6916966B8}" type="slidenum">
              <a:rPr lang="en-US" smtClean="0"/>
              <a:t>4</a:t>
            </a:fld>
            <a:endParaRPr lang="en-US"/>
          </a:p>
        </p:txBody>
      </p:sp>
    </p:spTree>
    <p:extLst>
      <p:ext uri="{BB962C8B-B14F-4D97-AF65-F5344CB8AC3E}">
        <p14:creationId xmlns:p14="http://schemas.microsoft.com/office/powerpoint/2010/main" val="2929890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1407C6-B83E-4018-8759-6B4AF9E4E965}" type="slidenum">
              <a:rPr lang="en-US" smtClean="0"/>
              <a:t>38</a:t>
            </a:fld>
            <a:endParaRPr lang="en-US"/>
          </a:p>
        </p:txBody>
      </p:sp>
    </p:spTree>
    <p:extLst>
      <p:ext uri="{BB962C8B-B14F-4D97-AF65-F5344CB8AC3E}">
        <p14:creationId xmlns:p14="http://schemas.microsoft.com/office/powerpoint/2010/main" val="2823776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APW is earth relative.</a:t>
            </a:r>
          </a:p>
          <a:p>
            <a:r>
              <a:rPr lang="en-US" dirty="0"/>
              <a:t>TPW corrected for earths situation in the cosmos</a:t>
            </a:r>
          </a:p>
        </p:txBody>
      </p:sp>
      <p:sp>
        <p:nvSpPr>
          <p:cNvPr id="4" name="Slide Number Placeholder 3"/>
          <p:cNvSpPr>
            <a:spLocks noGrp="1"/>
          </p:cNvSpPr>
          <p:nvPr>
            <p:ph type="sldNum" sz="quarter" idx="5"/>
          </p:nvPr>
        </p:nvSpPr>
        <p:spPr/>
        <p:txBody>
          <a:bodyPr/>
          <a:lstStyle/>
          <a:p>
            <a:fld id="{886EE2FA-82B5-4569-9418-9B2E0A5C87C9}" type="slidenum">
              <a:rPr lang="en-US" smtClean="0"/>
              <a:t>10</a:t>
            </a:fld>
            <a:endParaRPr lang="en-US"/>
          </a:p>
        </p:txBody>
      </p:sp>
    </p:spTree>
    <p:extLst>
      <p:ext uri="{BB962C8B-B14F-4D97-AF65-F5344CB8AC3E}">
        <p14:creationId xmlns:p14="http://schemas.microsoft.com/office/powerpoint/2010/main" val="3497928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arrangement is the same. The latitudes are very different.</a:t>
            </a:r>
          </a:p>
        </p:txBody>
      </p:sp>
      <p:sp>
        <p:nvSpPr>
          <p:cNvPr id="4" name="Slide Number Placeholder 3"/>
          <p:cNvSpPr>
            <a:spLocks noGrp="1"/>
          </p:cNvSpPr>
          <p:nvPr>
            <p:ph type="sldNum" sz="quarter" idx="5"/>
          </p:nvPr>
        </p:nvSpPr>
        <p:spPr/>
        <p:txBody>
          <a:bodyPr/>
          <a:lstStyle/>
          <a:p>
            <a:fld id="{886EE2FA-82B5-4569-9418-9B2E0A5C87C9}" type="slidenum">
              <a:rPr lang="en-US" smtClean="0"/>
              <a:t>11</a:t>
            </a:fld>
            <a:endParaRPr lang="en-US"/>
          </a:p>
        </p:txBody>
      </p:sp>
    </p:spTree>
    <p:extLst>
      <p:ext uri="{BB962C8B-B14F-4D97-AF65-F5344CB8AC3E}">
        <p14:creationId xmlns:p14="http://schemas.microsoft.com/office/powerpoint/2010/main" val="986514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12</a:t>
            </a:fld>
            <a:endParaRPr lang="en-US"/>
          </a:p>
        </p:txBody>
      </p:sp>
    </p:spTree>
    <p:extLst>
      <p:ext uri="{BB962C8B-B14F-4D97-AF65-F5344CB8AC3E}">
        <p14:creationId xmlns:p14="http://schemas.microsoft.com/office/powerpoint/2010/main" val="130313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13</a:t>
            </a:fld>
            <a:endParaRPr lang="en-US"/>
          </a:p>
        </p:txBody>
      </p:sp>
    </p:spTree>
    <p:extLst>
      <p:ext uri="{BB962C8B-B14F-4D97-AF65-F5344CB8AC3E}">
        <p14:creationId xmlns:p14="http://schemas.microsoft.com/office/powerpoint/2010/main" val="227431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https://youtu.be/swGDLBOCqBg</a:t>
            </a:r>
          </a:p>
        </p:txBody>
      </p:sp>
      <p:sp>
        <p:nvSpPr>
          <p:cNvPr id="4" name="Slide Number Placeholder 3"/>
          <p:cNvSpPr>
            <a:spLocks noGrp="1"/>
          </p:cNvSpPr>
          <p:nvPr>
            <p:ph type="sldNum" sz="quarter" idx="5"/>
          </p:nvPr>
        </p:nvSpPr>
        <p:spPr/>
        <p:txBody>
          <a:bodyPr/>
          <a:lstStyle/>
          <a:p>
            <a:fld id="{76A05828-8A86-47DB-AB15-73C6916966B8}" type="slidenum">
              <a:rPr lang="en-US" smtClean="0"/>
              <a:t>19</a:t>
            </a:fld>
            <a:endParaRPr lang="en-US"/>
          </a:p>
        </p:txBody>
      </p:sp>
    </p:spTree>
    <p:extLst>
      <p:ext uri="{BB962C8B-B14F-4D97-AF65-F5344CB8AC3E}">
        <p14:creationId xmlns:p14="http://schemas.microsoft.com/office/powerpoint/2010/main" val="3889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20</a:t>
            </a:fld>
            <a:endParaRPr lang="en-US"/>
          </a:p>
        </p:txBody>
      </p:sp>
    </p:spTree>
    <p:extLst>
      <p:ext uri="{BB962C8B-B14F-4D97-AF65-F5344CB8AC3E}">
        <p14:creationId xmlns:p14="http://schemas.microsoft.com/office/powerpoint/2010/main" val="483049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Origin of the LLSVPs at the base of the mantle is a consequence of plate tectonics – A petrological and geochemical perspective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21</a:t>
            </a:fld>
            <a:endParaRPr lang="en-US"/>
          </a:p>
        </p:txBody>
      </p:sp>
    </p:spTree>
    <p:extLst>
      <p:ext uri="{BB962C8B-B14F-4D97-AF65-F5344CB8AC3E}">
        <p14:creationId xmlns:p14="http://schemas.microsoft.com/office/powerpoint/2010/main" val="4238967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AD3E-FC63-428F-80BE-6CD6E8E41F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B8CBF7-DF8A-4701-8136-81669F04B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8A8A93-CFAA-44CA-A1B0-EF53A5BD6EC2}"/>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5" name="Footer Placeholder 4">
            <a:extLst>
              <a:ext uri="{FF2B5EF4-FFF2-40B4-BE49-F238E27FC236}">
                <a16:creationId xmlns:a16="http://schemas.microsoft.com/office/drawing/2014/main" id="{22964E54-BBEA-4345-BDEB-AA377502D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82281-6F70-4574-8287-5982BD6C0B7D}"/>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328499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C63C-58EC-479F-A8FA-8823B12B8A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2C8244-A0D8-42D7-90D2-D90C11E963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C8D3D-6A71-49EB-85E4-C6C2A4903011}"/>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5" name="Footer Placeholder 4">
            <a:extLst>
              <a:ext uri="{FF2B5EF4-FFF2-40B4-BE49-F238E27FC236}">
                <a16:creationId xmlns:a16="http://schemas.microsoft.com/office/drawing/2014/main" id="{3A2311BB-400D-4B3F-B277-CCEEBFB4D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E4A8F-DAA7-496B-A190-AEAC9E900971}"/>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412043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1BF9ED-8F02-4403-BD39-640981E98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18BFF9-29DF-4462-9997-1F050CD5BA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1D7FA-F4C9-478E-96FF-34A512FD1517}"/>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5" name="Footer Placeholder 4">
            <a:extLst>
              <a:ext uri="{FF2B5EF4-FFF2-40B4-BE49-F238E27FC236}">
                <a16:creationId xmlns:a16="http://schemas.microsoft.com/office/drawing/2014/main" id="{301C1EB7-7F96-4F6B-9FC6-B1E8CCD96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47E14-6673-465C-A2DB-9111610D1E62}"/>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70097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E832-C711-4758-8E50-0BE6121AE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AFEB5-B2C3-4182-B1E8-F5BA325A40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6B7D5-5BAD-4E5E-945E-5AE1014C356A}"/>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5" name="Footer Placeholder 4">
            <a:extLst>
              <a:ext uri="{FF2B5EF4-FFF2-40B4-BE49-F238E27FC236}">
                <a16:creationId xmlns:a16="http://schemas.microsoft.com/office/drawing/2014/main" id="{517BCDE4-CB50-4C6C-8F8A-1D217F99F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F8C81-1B1C-42FC-A118-EB1035961933}"/>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334067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F86-66E7-4B42-9134-2675C89AB5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B6233-010C-42A9-81DD-0EFD5A1465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7F716-C65B-4B5F-97C7-CF7C529F5EBA}"/>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5" name="Footer Placeholder 4">
            <a:extLst>
              <a:ext uri="{FF2B5EF4-FFF2-40B4-BE49-F238E27FC236}">
                <a16:creationId xmlns:a16="http://schemas.microsoft.com/office/drawing/2014/main" id="{C12803DA-5217-48FC-9A59-AAFD7E082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2EF6C-FB78-4B1C-A09B-42425A0BD0E2}"/>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323406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36BC-8663-49AB-9127-126B12C7D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1F708-1509-47B1-AD46-25266F530A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24DDF8-8FC3-4D6B-8D3C-0592D0D62A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84474E-6D92-46B6-BA72-C9D6A3FBC917}"/>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6" name="Footer Placeholder 5">
            <a:extLst>
              <a:ext uri="{FF2B5EF4-FFF2-40B4-BE49-F238E27FC236}">
                <a16:creationId xmlns:a16="http://schemas.microsoft.com/office/drawing/2014/main" id="{0DB798EF-044B-4D71-8C36-24D3A080F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074D87-5998-4BE3-B25C-E889F3A8F312}"/>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2732765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354D-4032-4EA8-81B7-02DD0CEF43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82D846-69F0-4C0F-A396-F57D188DE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6B965-3C42-463F-9D14-4963831F8C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2DE810-03C3-4207-8366-90F0739A8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B3322-92CE-485C-9F95-B58470D7D8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2CA6F8-FA5C-44AA-9B48-55922C8AB572}"/>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8" name="Footer Placeholder 7">
            <a:extLst>
              <a:ext uri="{FF2B5EF4-FFF2-40B4-BE49-F238E27FC236}">
                <a16:creationId xmlns:a16="http://schemas.microsoft.com/office/drawing/2014/main" id="{B04375F1-E189-4A05-B4B3-C3D91633C3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AE9677-47F4-4D07-846D-330620001C06}"/>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11501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A3A5-4F0E-47D5-ABC4-407661BCC4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83F53D-A0C0-4919-BC62-08D1381FB3DE}"/>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4" name="Footer Placeholder 3">
            <a:extLst>
              <a:ext uri="{FF2B5EF4-FFF2-40B4-BE49-F238E27FC236}">
                <a16:creationId xmlns:a16="http://schemas.microsoft.com/office/drawing/2014/main" id="{2920D359-8859-4735-841B-CDB0791D5D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178455-7A4E-4EB9-B213-F1933691C8B3}"/>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270963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ED8EC-BB3A-4CFD-94B6-AFAFAFD05CB7}"/>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3" name="Footer Placeholder 2">
            <a:extLst>
              <a:ext uri="{FF2B5EF4-FFF2-40B4-BE49-F238E27FC236}">
                <a16:creationId xmlns:a16="http://schemas.microsoft.com/office/drawing/2014/main" id="{EA7B5750-E692-47CD-9A09-384A8B6503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F467A7-1451-4E28-A6E9-5998CACE54C4}"/>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179717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92D61-D73A-4103-A7FE-E5141F372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D831F0-3D3C-4906-BB39-201A37AE42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C9EC0-DE0E-4290-AF62-F9F0F4FB7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648AD-54B4-470B-B3C4-44BFC7280C4B}"/>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6" name="Footer Placeholder 5">
            <a:extLst>
              <a:ext uri="{FF2B5EF4-FFF2-40B4-BE49-F238E27FC236}">
                <a16:creationId xmlns:a16="http://schemas.microsoft.com/office/drawing/2014/main" id="{C731C062-05B4-49F4-9B6E-9A23D3FD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026A3-5292-4EB3-AB31-FA5BF5749543}"/>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15594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1731-A431-47E9-AD0E-78C977AED6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06D7A-E870-432A-A8AD-CD69C6AF10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B46F29-9862-45C2-8BF7-1F27DE465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81883-7E79-4464-B997-CD688057A8E1}"/>
              </a:ext>
            </a:extLst>
          </p:cNvPr>
          <p:cNvSpPr>
            <a:spLocks noGrp="1"/>
          </p:cNvSpPr>
          <p:nvPr>
            <p:ph type="dt" sz="half" idx="10"/>
          </p:nvPr>
        </p:nvSpPr>
        <p:spPr/>
        <p:txBody>
          <a:bodyPr/>
          <a:lstStyle/>
          <a:p>
            <a:fld id="{4BFCF5B7-68A3-492D-A8CC-1F0BE66AABF4}" type="datetimeFigureOut">
              <a:rPr lang="en-US" smtClean="0"/>
              <a:t>5/21/2025</a:t>
            </a:fld>
            <a:endParaRPr lang="en-US"/>
          </a:p>
        </p:txBody>
      </p:sp>
      <p:sp>
        <p:nvSpPr>
          <p:cNvPr id="6" name="Footer Placeholder 5">
            <a:extLst>
              <a:ext uri="{FF2B5EF4-FFF2-40B4-BE49-F238E27FC236}">
                <a16:creationId xmlns:a16="http://schemas.microsoft.com/office/drawing/2014/main" id="{5649DDE5-D9F2-4327-9164-C1CD9851F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7313A-CE9F-4A23-A81E-9E7DDEA6759D}"/>
              </a:ext>
            </a:extLst>
          </p:cNvPr>
          <p:cNvSpPr>
            <a:spLocks noGrp="1"/>
          </p:cNvSpPr>
          <p:nvPr>
            <p:ph type="sldNum" sz="quarter" idx="12"/>
          </p:nvPr>
        </p:nvSpPr>
        <p:spPr/>
        <p:txBody>
          <a:bodyPr/>
          <a:lstStyle/>
          <a:p>
            <a:fld id="{6E2DB421-139A-4E02-8ECD-5AF42DDA4914}" type="slidenum">
              <a:rPr lang="en-US" smtClean="0"/>
              <a:t>‹#›</a:t>
            </a:fld>
            <a:endParaRPr lang="en-US"/>
          </a:p>
        </p:txBody>
      </p:sp>
    </p:spTree>
    <p:extLst>
      <p:ext uri="{BB962C8B-B14F-4D97-AF65-F5344CB8AC3E}">
        <p14:creationId xmlns:p14="http://schemas.microsoft.com/office/powerpoint/2010/main" val="25820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9F8A7-5853-4D41-9147-53EE929489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BB63B1-78EC-431D-900E-167B4CE141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832AE-99B1-4641-B1C7-94BEEB17A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CF5B7-68A3-492D-A8CC-1F0BE66AABF4}" type="datetimeFigureOut">
              <a:rPr lang="en-US" smtClean="0"/>
              <a:t>5/21/2025</a:t>
            </a:fld>
            <a:endParaRPr lang="en-US"/>
          </a:p>
        </p:txBody>
      </p:sp>
      <p:sp>
        <p:nvSpPr>
          <p:cNvPr id="5" name="Footer Placeholder 4">
            <a:extLst>
              <a:ext uri="{FF2B5EF4-FFF2-40B4-BE49-F238E27FC236}">
                <a16:creationId xmlns:a16="http://schemas.microsoft.com/office/drawing/2014/main" id="{4285C1A1-EF82-4726-A0C8-87967EFFA0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B2B7D3-B16B-4C94-8897-E712A50048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DB421-139A-4E02-8ECD-5AF42DDA4914}" type="slidenum">
              <a:rPr lang="en-US" smtClean="0"/>
              <a:t>‹#›</a:t>
            </a:fld>
            <a:endParaRPr lang="en-US"/>
          </a:p>
        </p:txBody>
      </p:sp>
    </p:spTree>
    <p:extLst>
      <p:ext uri="{BB962C8B-B14F-4D97-AF65-F5344CB8AC3E}">
        <p14:creationId xmlns:p14="http://schemas.microsoft.com/office/powerpoint/2010/main" val="1982522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dowdingem@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swGDLBOCqBg?feature=oembed" TargetMode="Externa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www.sciencedirect.com/topics/earth-and-planetary-sciences/ambienc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www.sciencedirect.com/topics/earth-and-planetary-sciences/ambienc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large-igneous-province" TargetMode="External"/><Relationship Id="rId5" Type="http://schemas.openxmlformats.org/officeDocument/2006/relationships/hyperlink" Target="https://www.sciencedirect.com/topics/earth-and-planetary-sciences/isolators" TargetMode="External"/><Relationship Id="rId4" Type="http://schemas.openxmlformats.org/officeDocument/2006/relationships/hyperlink" Target="https://www.sciencedirect.com/topics/earth-and-planetary-sciences/ambienc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large-igneous-province" TargetMode="External"/><Relationship Id="rId5" Type="http://schemas.openxmlformats.org/officeDocument/2006/relationships/hyperlink" Target="https://www.sciencedirect.com/topics/earth-and-planetary-sciences/isolators" TargetMode="External"/><Relationship Id="rId4" Type="http://schemas.openxmlformats.org/officeDocument/2006/relationships/hyperlink" Target="https://www.sciencedirect.com/topics/earth-and-planetary-sciences/ambienc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www.sciencedirect.com/topics/earth-and-planetary-sciences/large-igneous-provinc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isolators" TargetMode="External"/><Relationship Id="rId5" Type="http://schemas.openxmlformats.org/officeDocument/2006/relationships/hyperlink" Target="https://www.sciencedirect.com/topics/earth-and-planetary-sciences/ambience" TargetMode="External"/><Relationship Id="rId4" Type="http://schemas.openxmlformats.org/officeDocument/2006/relationships/hyperlink" Target="https://www.sciencedirect.com/topics/earth-and-planetary-sciences/lower-mantl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UEEFlmxVh94?feature=oembed" TargetMode="External"/><Relationship Id="rId5" Type="http://schemas.openxmlformats.org/officeDocument/2006/relationships/hyperlink" Target="https://youtu.be/UEEFlmxVh94" TargetMode="Externa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damtkocsis.com/se3-gplates/singlepoin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damtkocsis.com/se3-gplates/multipoin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hyperlink" Target="https://dplanet.deep-time.org/DPlanet/"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damtkocsis.com/se3-gplates/assign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DF8"/>
        </a:solidFill>
        <a:effectLst/>
      </p:bgPr>
    </p:bg>
    <p:spTree>
      <p:nvGrpSpPr>
        <p:cNvPr id="1" name=""/>
        <p:cNvGrpSpPr/>
        <p:nvPr/>
      </p:nvGrpSpPr>
      <p:grpSpPr>
        <a:xfrm>
          <a:off x="0" y="0"/>
          <a:ext cx="0" cy="0"/>
          <a:chOff x="0" y="0"/>
          <a:chExt cx="0" cy="0"/>
        </a:xfrm>
      </p:grpSpPr>
      <p:pic>
        <p:nvPicPr>
          <p:cNvPr id="4" name="Picture 2" descr="Kristie McMahon A Global Puzzle, 46% OFF">
            <a:extLst>
              <a:ext uri="{FF2B5EF4-FFF2-40B4-BE49-F238E27FC236}">
                <a16:creationId xmlns:a16="http://schemas.microsoft.com/office/drawing/2014/main" id="{4D95E3A1-1576-4C87-88EA-CAE85CD000C6}"/>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668463" y="0"/>
            <a:ext cx="8855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89AC67-3DF1-4D63-BCE6-3B76744698CB}"/>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CD8133B-D95D-48A1-92B9-D3FB6CAC2C73}"/>
              </a:ext>
            </a:extLst>
          </p:cNvPr>
          <p:cNvSpPr>
            <a:spLocks noGrp="1"/>
          </p:cNvSpPr>
          <p:nvPr>
            <p:ph type="subTitle" idx="1"/>
          </p:nvPr>
        </p:nvSpPr>
        <p:spPr/>
        <p:txBody>
          <a:bodyPr/>
          <a:lstStyle/>
          <a:p>
            <a:endParaRPr lang="en-US" dirty="0"/>
          </a:p>
        </p:txBody>
      </p:sp>
      <p:sp>
        <p:nvSpPr>
          <p:cNvPr id="6" name="Title 1">
            <a:extLst>
              <a:ext uri="{FF2B5EF4-FFF2-40B4-BE49-F238E27FC236}">
                <a16:creationId xmlns:a16="http://schemas.microsoft.com/office/drawing/2014/main" id="{8B895088-10F4-4A39-BE38-C962E3E8B457}"/>
              </a:ext>
            </a:extLst>
          </p:cNvPr>
          <p:cNvSpPr txBox="1">
            <a:spLocks/>
          </p:cNvSpPr>
          <p:nvPr/>
        </p:nvSpPr>
        <p:spPr>
          <a:xfrm>
            <a:off x="0" y="2390273"/>
            <a:ext cx="12039600" cy="1119689"/>
          </a:xfrm>
          <a:prstGeom prst="rect">
            <a:avLst/>
          </a:prstGeom>
          <a:solidFill>
            <a:schemeClr val="accent1">
              <a:lumMod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Reconstructing Points</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ubtitle 2">
            <a:extLst>
              <a:ext uri="{FF2B5EF4-FFF2-40B4-BE49-F238E27FC236}">
                <a16:creationId xmlns:a16="http://schemas.microsoft.com/office/drawing/2014/main" id="{32AE75E5-E657-4C75-8C2B-7E5B9235C584}"/>
              </a:ext>
            </a:extLst>
          </p:cNvPr>
          <p:cNvSpPr txBox="1">
            <a:spLocks/>
          </p:cNvSpPr>
          <p:nvPr/>
        </p:nvSpPr>
        <p:spPr>
          <a:xfrm>
            <a:off x="1524000" y="3602038"/>
            <a:ext cx="9144000" cy="376404"/>
          </a:xfrm>
          <a:prstGeom prst="rect">
            <a:avLst/>
          </a:prstGeom>
          <a:solidFill>
            <a:schemeClr val="accent1">
              <a:lumMod val="75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Practical GPlates</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2" descr="GPlates - Wikipedia">
            <a:extLst>
              <a:ext uri="{FF2B5EF4-FFF2-40B4-BE49-F238E27FC236}">
                <a16:creationId xmlns:a16="http://schemas.microsoft.com/office/drawing/2014/main" id="{8AA5773D-BC32-4D1C-8616-50CF87FAD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537" y="2422563"/>
            <a:ext cx="1217359" cy="1055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0BA635-A7F6-40C2-B6DA-7114D397B54A}"/>
              </a:ext>
            </a:extLst>
          </p:cNvPr>
          <p:cNvSpPr txBox="1"/>
          <p:nvPr/>
        </p:nvSpPr>
        <p:spPr>
          <a:xfrm>
            <a:off x="9335947" y="5966960"/>
            <a:ext cx="2773516" cy="923330"/>
          </a:xfrm>
          <a:prstGeom prst="rect">
            <a:avLst/>
          </a:prstGeom>
          <a:noFill/>
        </p:spPr>
        <p:txBody>
          <a:bodyPr wrap="none" rtlCol="0">
            <a:spAutoFit/>
          </a:bodyPr>
          <a:lstStyle/>
          <a:p>
            <a:pPr algn="r"/>
            <a:r>
              <a:rPr lang="en-AU" dirty="0"/>
              <a:t>Elizabeth M. Dowding</a:t>
            </a:r>
          </a:p>
          <a:p>
            <a:pPr algn="r"/>
            <a:r>
              <a:rPr lang="en-AU" dirty="0">
                <a:hlinkClick r:id="rId4"/>
              </a:rPr>
              <a:t>dowdingem@gmail.com</a:t>
            </a:r>
            <a:endParaRPr lang="en-AU" dirty="0"/>
          </a:p>
          <a:p>
            <a:pPr algn="r"/>
            <a:r>
              <a:rPr lang="en-AU" dirty="0"/>
              <a:t>May 2025</a:t>
            </a:r>
            <a:endParaRPr lang="en-US" dirty="0"/>
          </a:p>
        </p:txBody>
      </p:sp>
    </p:spTree>
    <p:extLst>
      <p:ext uri="{BB962C8B-B14F-4D97-AF65-F5344CB8AC3E}">
        <p14:creationId xmlns:p14="http://schemas.microsoft.com/office/powerpoint/2010/main" val="19276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DF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45F5CF-C376-43D7-A0FA-28C1DCDDB2F7}"/>
              </a:ext>
            </a:extLst>
          </p:cNvPr>
          <p:cNvSpPr>
            <a:spLocks noGrp="1"/>
          </p:cNvSpPr>
          <p:nvPr>
            <p:ph idx="1"/>
          </p:nvPr>
        </p:nvSpPr>
        <p:spPr>
          <a:xfrm>
            <a:off x="393700" y="263525"/>
            <a:ext cx="10515600" cy="955675"/>
          </a:xfrm>
        </p:spPr>
        <p:txBody>
          <a:bodyPr>
            <a:normAutofit/>
          </a:bodyPr>
          <a:lstStyle/>
          <a:p>
            <a:pPr marL="0" indent="0">
              <a:buNone/>
            </a:pPr>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Earth is a spinning ball in space</a:t>
            </a:r>
          </a:p>
        </p:txBody>
      </p:sp>
      <p:pic>
        <p:nvPicPr>
          <p:cNvPr id="4098" name="Picture 2" descr="GIF orange food 3d - animated GIF on GIFER">
            <a:extLst>
              <a:ext uri="{FF2B5EF4-FFF2-40B4-BE49-F238E27FC236}">
                <a16:creationId xmlns:a16="http://schemas.microsoft.com/office/drawing/2014/main" id="{D4687EEE-CEA5-475D-B6A9-917DAF0D41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50177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667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ndefined">
            <a:extLst>
              <a:ext uri="{FF2B5EF4-FFF2-40B4-BE49-F238E27FC236}">
                <a16:creationId xmlns:a16="http://schemas.microsoft.com/office/drawing/2014/main" id="{FD4F3F7B-56DD-409D-852E-BFB03D339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390650"/>
            <a:ext cx="857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4E32C2-C53A-4775-90F9-C5CC8FACE73A}"/>
              </a:ext>
            </a:extLst>
          </p:cNvPr>
          <p:cNvSpPr txBox="1">
            <a:spLocks/>
          </p:cNvSpPr>
          <p:nvPr/>
        </p:nvSpPr>
        <p:spPr>
          <a:xfrm>
            <a:off x="469900" y="3741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Abadi" panose="020B0604020104020204" pitchFamily="34" charset="0"/>
              </a:rPr>
              <a:t>True Polar Wander: consider reconstruction</a:t>
            </a:r>
          </a:p>
        </p:txBody>
      </p:sp>
    </p:spTree>
    <p:extLst>
      <p:ext uri="{BB962C8B-B14F-4D97-AF65-F5344CB8AC3E}">
        <p14:creationId xmlns:p14="http://schemas.microsoft.com/office/powerpoint/2010/main" val="38219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a:xfrm>
            <a:off x="469900" y="374162"/>
            <a:ext cx="10515600" cy="1325563"/>
          </a:xfrm>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F887635-89A2-42D8-A9EB-4155BC67DB8B}"/>
              </a:ext>
            </a:extLst>
          </p:cNvPr>
          <p:cNvSpPr txBox="1">
            <a:spLocks/>
          </p:cNvSpPr>
          <p:nvPr/>
        </p:nvSpPr>
        <p:spPr>
          <a:xfrm>
            <a:off x="469900" y="1626700"/>
            <a:ext cx="5499100" cy="486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2E2E2E"/>
                </a:solidFill>
                <a:latin typeface="NexusSans"/>
              </a:rPr>
              <a:t>TPW results from changes in the magnetic pole position caused by global slip at the core-mantle boundary, at least in part in response to changes in mass redistribution at the surface caused by the formation and breakup of supercontinents. </a:t>
            </a:r>
            <a:r>
              <a:rPr lang="en-US" b="1" u="sng" dirty="0">
                <a:solidFill>
                  <a:srgbClr val="2E2E2E"/>
                </a:solidFill>
                <a:latin typeface="NexusSans"/>
              </a:rPr>
              <a:t>Movement of the entire lithosphere with respect to the mantle or of the mantle relative to the core </a:t>
            </a:r>
            <a:r>
              <a:rPr lang="en-US" dirty="0">
                <a:solidFill>
                  <a:srgbClr val="2E2E2E"/>
                </a:solidFill>
                <a:latin typeface="NexusSans"/>
              </a:rPr>
              <a:t>can produce the same effect. </a:t>
            </a:r>
            <a:endParaRPr lang="en-US" dirty="0"/>
          </a:p>
        </p:txBody>
      </p:sp>
    </p:spTree>
    <p:extLst>
      <p:ext uri="{BB962C8B-B14F-4D97-AF65-F5344CB8AC3E}">
        <p14:creationId xmlns:p14="http://schemas.microsoft.com/office/powerpoint/2010/main" val="703024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a:xfrm>
            <a:off x="469900" y="374162"/>
            <a:ext cx="10515600" cy="1325563"/>
          </a:xfrm>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F887635-89A2-42D8-A9EB-4155BC67DB8B}"/>
              </a:ext>
            </a:extLst>
          </p:cNvPr>
          <p:cNvSpPr txBox="1">
            <a:spLocks/>
          </p:cNvSpPr>
          <p:nvPr/>
        </p:nvSpPr>
        <p:spPr>
          <a:xfrm>
            <a:off x="469900" y="1626700"/>
            <a:ext cx="5499100" cy="486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Formal definition: </a:t>
            </a:r>
            <a:endParaRPr lang="en-US" b="0" i="0" u="sng" dirty="0">
              <a:solidFill>
                <a:srgbClr val="222222"/>
              </a:solidFill>
              <a:effectLst/>
              <a:latin typeface="Harding"/>
            </a:endParaRPr>
          </a:p>
          <a:p>
            <a:pPr marL="0" indent="0">
              <a:buNone/>
            </a:pPr>
            <a:r>
              <a:rPr lang="en-US" b="0" i="0" dirty="0">
                <a:solidFill>
                  <a:srgbClr val="222222"/>
                </a:solidFill>
                <a:effectLst/>
                <a:latin typeface="Harding"/>
              </a:rPr>
              <a:t>As defined as the migration of the maximum moment of inertia (</a:t>
            </a:r>
            <a:r>
              <a:rPr lang="en-US" b="0" i="1" dirty="0">
                <a:solidFill>
                  <a:srgbClr val="222222"/>
                </a:solidFill>
                <a:effectLst/>
                <a:latin typeface="Harding"/>
              </a:rPr>
              <a:t>I</a:t>
            </a:r>
            <a:r>
              <a:rPr lang="en-US" b="0" i="1" baseline="-25000" dirty="0">
                <a:solidFill>
                  <a:srgbClr val="222222"/>
                </a:solidFill>
                <a:effectLst/>
                <a:latin typeface="Harding"/>
              </a:rPr>
              <a:t>max</a:t>
            </a:r>
            <a:r>
              <a:rPr lang="en-US" b="0" i="0" dirty="0">
                <a:solidFill>
                  <a:srgbClr val="222222"/>
                </a:solidFill>
                <a:effectLst/>
                <a:latin typeface="Harding"/>
              </a:rPr>
              <a:t>) to</a:t>
            </a:r>
            <a:r>
              <a:rPr lang="en-US" dirty="0">
                <a:solidFill>
                  <a:srgbClr val="222222"/>
                </a:solidFill>
                <a:latin typeface="Harding"/>
              </a:rPr>
              <a:t>. align with Earth’s spin axis, TPW occurs as a rotation about an Euler pole controlled by the minimum moment of inertia (</a:t>
            </a:r>
            <a:r>
              <a:rPr lang="en-US" i="1" dirty="0" err="1">
                <a:solidFill>
                  <a:srgbClr val="222222"/>
                </a:solidFill>
                <a:latin typeface="Harding"/>
              </a:rPr>
              <a:t>I</a:t>
            </a:r>
            <a:r>
              <a:rPr lang="en-US" i="1" baseline="-25000" dirty="0" err="1">
                <a:solidFill>
                  <a:srgbClr val="222222"/>
                </a:solidFill>
                <a:latin typeface="Harding"/>
              </a:rPr>
              <a:t>min</a:t>
            </a:r>
            <a:r>
              <a:rPr lang="en-US" dirty="0">
                <a:solidFill>
                  <a:srgbClr val="222222"/>
                </a:solidFill>
                <a:latin typeface="Harding"/>
              </a:rPr>
              <a:t>) that is equatorial and is therefore predicted to circumscribe a great-circle APW path</a:t>
            </a:r>
            <a:endParaRPr lang="en-US" dirty="0"/>
          </a:p>
        </p:txBody>
      </p:sp>
    </p:spTree>
    <p:extLst>
      <p:ext uri="{BB962C8B-B14F-4D97-AF65-F5344CB8AC3E}">
        <p14:creationId xmlns:p14="http://schemas.microsoft.com/office/powerpoint/2010/main" val="39268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7EAE-3CBE-4761-B139-AA6939E687BD}"/>
              </a:ext>
            </a:extLst>
          </p:cNvPr>
          <p:cNvSpPr>
            <a:spLocks noGrp="1"/>
          </p:cNvSpPr>
          <p:nvPr>
            <p:ph type="title"/>
          </p:nvPr>
        </p:nvSpPr>
        <p:spPr>
          <a:xfrm>
            <a:off x="736600" y="365125"/>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 GAD we trust </a:t>
            </a:r>
          </a:p>
        </p:txBody>
      </p:sp>
      <p:pic>
        <p:nvPicPr>
          <p:cNvPr id="18434" name="Picture 2" descr="post office advice mild apparent polar wander fossil Burger wool">
            <a:extLst>
              <a:ext uri="{FF2B5EF4-FFF2-40B4-BE49-F238E27FC236}">
                <a16:creationId xmlns:a16="http://schemas.microsoft.com/office/drawing/2014/main" id="{D3EB89C4-1170-45C4-87DC-113292B963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36600" y="1690688"/>
            <a:ext cx="10617200" cy="428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974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Does TPW influence APW?</a:t>
            </a:r>
          </a:p>
        </p:txBody>
      </p:sp>
    </p:spTree>
    <p:extLst>
      <p:ext uri="{BB962C8B-B14F-4D97-AF65-F5344CB8AC3E}">
        <p14:creationId xmlns:p14="http://schemas.microsoft.com/office/powerpoint/2010/main" val="3843128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dirty="0"/>
              <a:t>Q: Does TPW influence APW?</a:t>
            </a:r>
          </a:p>
        </p:txBody>
      </p:sp>
      <p:sp>
        <p:nvSpPr>
          <p:cNvPr id="3" name="Title 1">
            <a:extLst>
              <a:ext uri="{FF2B5EF4-FFF2-40B4-BE49-F238E27FC236}">
                <a16:creationId xmlns:a16="http://schemas.microsoft.com/office/drawing/2014/main" id="{B0965EA1-7DDE-4942-BB91-07D927656276}"/>
              </a:ext>
            </a:extLst>
          </p:cNvPr>
          <p:cNvSpPr txBox="1">
            <a:spLocks/>
          </p:cNvSpPr>
          <p:nvPr/>
        </p:nvSpPr>
        <p:spPr>
          <a:xfrm>
            <a:off x="838200" y="2044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What happens if we don’t account for TPW in our APW?</a:t>
            </a:r>
          </a:p>
        </p:txBody>
      </p:sp>
    </p:spTree>
    <p:extLst>
      <p:ext uri="{BB962C8B-B14F-4D97-AF65-F5344CB8AC3E}">
        <p14:creationId xmlns:p14="http://schemas.microsoft.com/office/powerpoint/2010/main" val="4276678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1AE7-1C13-4434-ABAB-0ED9AE8C7338}"/>
              </a:ext>
            </a:extLst>
          </p:cNvPr>
          <p:cNvSpPr>
            <a:spLocks noGrp="1"/>
          </p:cNvSpPr>
          <p:nvPr>
            <p:ph type="title"/>
          </p:nvPr>
        </p:nvSpPr>
        <p:spPr/>
        <p:txBody>
          <a:bodyPr/>
          <a:lstStyle/>
          <a:p>
            <a:r>
              <a:rPr lang="en-US" dirty="0"/>
              <a:t>Q. Does TPW influence APW?</a:t>
            </a:r>
          </a:p>
        </p:txBody>
      </p:sp>
      <p:sp>
        <p:nvSpPr>
          <p:cNvPr id="3" name="Title 1">
            <a:extLst>
              <a:ext uri="{FF2B5EF4-FFF2-40B4-BE49-F238E27FC236}">
                <a16:creationId xmlns:a16="http://schemas.microsoft.com/office/drawing/2014/main" id="{B0965EA1-7DDE-4942-BB91-07D927656276}"/>
              </a:ext>
            </a:extLst>
          </p:cNvPr>
          <p:cNvSpPr txBox="1">
            <a:spLocks/>
          </p:cNvSpPr>
          <p:nvPr/>
        </p:nvSpPr>
        <p:spPr>
          <a:xfrm>
            <a:off x="838200" y="2044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 What happens if we don’t account for TPW in our APW?</a:t>
            </a:r>
          </a:p>
        </p:txBody>
      </p:sp>
      <p:sp>
        <p:nvSpPr>
          <p:cNvPr id="4" name="Title 1">
            <a:extLst>
              <a:ext uri="{FF2B5EF4-FFF2-40B4-BE49-F238E27FC236}">
                <a16:creationId xmlns:a16="http://schemas.microsoft.com/office/drawing/2014/main" id="{A1682B96-E170-401E-846C-C31F7050F9B2}"/>
              </a:ext>
            </a:extLst>
          </p:cNvPr>
          <p:cNvSpPr txBox="1">
            <a:spLocks/>
          </p:cNvSpPr>
          <p:nvPr/>
        </p:nvSpPr>
        <p:spPr>
          <a:xfrm>
            <a:off x="838200" y="45791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 What happens to our tectonic reconstructions?</a:t>
            </a:r>
          </a:p>
        </p:txBody>
      </p:sp>
    </p:spTree>
    <p:extLst>
      <p:ext uri="{BB962C8B-B14F-4D97-AF65-F5344CB8AC3E}">
        <p14:creationId xmlns:p14="http://schemas.microsoft.com/office/powerpoint/2010/main" val="1935885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05073B-C045-4CFE-887E-1DC4A8D3492C}"/>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5400" b="1" dirty="0"/>
              <a:t>Mantle Reference Frame</a:t>
            </a:r>
            <a:endParaRPr lang="en-US" sz="5400" b="1" dirty="0"/>
          </a:p>
        </p:txBody>
      </p:sp>
      <p:pic>
        <p:nvPicPr>
          <p:cNvPr id="5" name="Picture 2" descr="Whole Foods Selling Pre-Peeled Oranges">
            <a:extLst>
              <a:ext uri="{FF2B5EF4-FFF2-40B4-BE49-F238E27FC236}">
                <a16:creationId xmlns:a16="http://schemas.microsoft.com/office/drawing/2014/main" id="{E99E73DA-BAC6-4F5B-AB98-182DA791D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090" y="1327704"/>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706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volution of mantle structure in response to supercontinent aggregation and dispersal">
            <a:hlinkClick r:id="" action="ppaction://media"/>
            <a:extLst>
              <a:ext uri="{FF2B5EF4-FFF2-40B4-BE49-F238E27FC236}">
                <a16:creationId xmlns:a16="http://schemas.microsoft.com/office/drawing/2014/main" id="{7853F136-E58B-4DC8-96BF-8B39144C896B}"/>
              </a:ext>
            </a:extLst>
          </p:cNvPr>
          <p:cNvPicPr>
            <a:picLocks noGrp="1" noRot="1" noChangeAspect="1"/>
          </p:cNvPicPr>
          <p:nvPr>
            <p:ph idx="1"/>
            <a:videoFile r:link="rId1"/>
          </p:nvPr>
        </p:nvPicPr>
        <p:blipFill>
          <a:blip r:embed="rId4"/>
          <a:stretch>
            <a:fillRect/>
          </a:stretch>
        </p:blipFill>
        <p:spPr>
          <a:xfrm>
            <a:off x="1000891" y="550068"/>
            <a:ext cx="10190218" cy="5757863"/>
          </a:xfrm>
          <a:prstGeom prst="rect">
            <a:avLst/>
          </a:prstGeom>
        </p:spPr>
      </p:pic>
      <p:sp>
        <p:nvSpPr>
          <p:cNvPr id="5" name="TextBox 4">
            <a:extLst>
              <a:ext uri="{FF2B5EF4-FFF2-40B4-BE49-F238E27FC236}">
                <a16:creationId xmlns:a16="http://schemas.microsoft.com/office/drawing/2014/main" id="{BA9433CE-8001-4F3C-808C-55EB3D451899}"/>
              </a:ext>
            </a:extLst>
          </p:cNvPr>
          <p:cNvSpPr txBox="1"/>
          <p:nvPr/>
        </p:nvSpPr>
        <p:spPr>
          <a:xfrm>
            <a:off x="0" y="6488668"/>
            <a:ext cx="6096000" cy="369332"/>
          </a:xfrm>
          <a:prstGeom prst="rect">
            <a:avLst/>
          </a:prstGeom>
          <a:noFill/>
        </p:spPr>
        <p:txBody>
          <a:bodyPr wrap="square">
            <a:spAutoFit/>
          </a:bodyPr>
          <a:lstStyle/>
          <a:p>
            <a:r>
              <a:rPr lang="en-US" dirty="0"/>
              <a:t>https://youtu.be/swGDLBOCqBg</a:t>
            </a:r>
          </a:p>
        </p:txBody>
      </p:sp>
    </p:spTree>
    <p:extLst>
      <p:ext uri="{BB962C8B-B14F-4D97-AF65-F5344CB8AC3E}">
        <p14:creationId xmlns:p14="http://schemas.microsoft.com/office/powerpoint/2010/main" val="189262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AB77AE-7541-4A09-828B-9C2869A5D8A0}"/>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AA3EEE-1E59-4D10-ABFB-E9CCECC33B16}"/>
              </a:ext>
            </a:extLst>
          </p:cNvPr>
          <p:cNvSpPr>
            <a:spLocks noGrp="1"/>
          </p:cNvSpPr>
          <p:nvPr>
            <p:ph type="title"/>
          </p:nvPr>
        </p:nvSpPr>
        <p:spPr>
          <a:xfrm>
            <a:off x="647700" y="2766218"/>
            <a:ext cx="10515600" cy="1325563"/>
          </a:xfrm>
        </p:spPr>
        <p:txBody>
          <a:bodyPr>
            <a:normAutofit/>
          </a:bodyPr>
          <a:lstStyle/>
          <a:p>
            <a:r>
              <a:rPr lang="en-AU" sz="4800" b="1" dirty="0">
                <a:solidFill>
                  <a:schemeClr val="bg1"/>
                </a:solidFill>
              </a:rPr>
              <a:t>Contents	</a:t>
            </a:r>
            <a:endParaRPr lang="en-US" sz="4800" b="1" dirty="0">
              <a:solidFill>
                <a:schemeClr val="bg1"/>
              </a:solidFill>
            </a:endParaRPr>
          </a:p>
        </p:txBody>
      </p:sp>
      <p:sp>
        <p:nvSpPr>
          <p:cNvPr id="3" name="Content Placeholder 2">
            <a:extLst>
              <a:ext uri="{FF2B5EF4-FFF2-40B4-BE49-F238E27FC236}">
                <a16:creationId xmlns:a16="http://schemas.microsoft.com/office/drawing/2014/main" id="{CD0BCC41-DB8D-4CAC-8C2C-333C6EFBD151}"/>
              </a:ext>
            </a:extLst>
          </p:cNvPr>
          <p:cNvSpPr>
            <a:spLocks noGrp="1"/>
          </p:cNvSpPr>
          <p:nvPr>
            <p:ph idx="1"/>
          </p:nvPr>
        </p:nvSpPr>
        <p:spPr>
          <a:xfrm>
            <a:off x="5334000" y="2310626"/>
            <a:ext cx="6858000" cy="2236745"/>
          </a:xfrm>
        </p:spPr>
        <p:txBody>
          <a:bodyPr>
            <a:normAutofit fontScale="92500" lnSpcReduction="10000"/>
          </a:bodyPr>
          <a:lstStyle/>
          <a:p>
            <a:pPr marL="514350" indent="-514350">
              <a:buFont typeface="+mj-lt"/>
              <a:buAutoNum type="arabicPeriod"/>
            </a:pPr>
            <a:r>
              <a:rPr lang="en-AU" dirty="0"/>
              <a:t>Introduction to learning outcomes</a:t>
            </a:r>
          </a:p>
          <a:p>
            <a:pPr marL="514350" indent="-514350">
              <a:buFont typeface="+mj-lt"/>
              <a:buAutoNum type="arabicPeriod"/>
            </a:pPr>
            <a:r>
              <a:rPr lang="en-AU" dirty="0"/>
              <a:t>Reference Frames</a:t>
            </a:r>
          </a:p>
          <a:p>
            <a:pPr marL="514350" indent="-514350">
              <a:buFont typeface="+mj-lt"/>
              <a:buAutoNum type="arabicPeriod"/>
            </a:pPr>
            <a:r>
              <a:rPr lang="en-AU" dirty="0"/>
              <a:t>Single Points in GPlates</a:t>
            </a:r>
          </a:p>
          <a:p>
            <a:pPr marL="514350" indent="-514350">
              <a:buFont typeface="+mj-lt"/>
              <a:buAutoNum type="arabicPeriod"/>
            </a:pPr>
            <a:r>
              <a:rPr lang="en-AU" dirty="0"/>
              <a:t>Shape Files and multiple points</a:t>
            </a:r>
          </a:p>
          <a:p>
            <a:pPr marL="514350" indent="-514350">
              <a:buFont typeface="+mj-lt"/>
              <a:buAutoNum type="arabicPeriod"/>
            </a:pPr>
            <a:r>
              <a:rPr lang="en-AU" dirty="0"/>
              <a:t>Assignment groups</a:t>
            </a:r>
          </a:p>
          <a:p>
            <a:pPr marL="514350" indent="-514350">
              <a:buFont typeface="+mj-lt"/>
              <a:buAutoNum type="arabicPeriod"/>
            </a:pPr>
            <a:endParaRPr lang="en-US" dirty="0"/>
          </a:p>
        </p:txBody>
      </p:sp>
      <p:pic>
        <p:nvPicPr>
          <p:cNvPr id="5" name="Picture 2" descr="Page 29 | Macro orange Vectors &amp; Illustrations for Free Download | Freepik">
            <a:extLst>
              <a:ext uri="{FF2B5EF4-FFF2-40B4-BE49-F238E27FC236}">
                <a16:creationId xmlns:a16="http://schemas.microsoft.com/office/drawing/2014/main" id="{48343872-85AE-4C56-B5E4-33590BA32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166339" y="4848837"/>
            <a:ext cx="2009163" cy="2009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ge 29 | Macro orange Vectors &amp; Illustrations for Free Download | Freepik">
            <a:extLst>
              <a:ext uri="{FF2B5EF4-FFF2-40B4-BE49-F238E27FC236}">
                <a16:creationId xmlns:a16="http://schemas.microsoft.com/office/drawing/2014/main" id="{28951B1D-D12B-4E8A-8B7B-331C4D256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a:off x="10182837" y="-1"/>
            <a:ext cx="2009163" cy="200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079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a:xfrm rot="16200000">
            <a:off x="-2227277" y="2619537"/>
            <a:ext cx="6409187" cy="1484853"/>
          </a:xfrm>
        </p:spPr>
        <p:txBody>
          <a:bodyPr>
            <a:normAutofit fontScale="90000"/>
          </a:bodyPr>
          <a:lstStyle/>
          <a:p>
            <a:r>
              <a:rPr lang="en-US" b="1" i="0" dirty="0">
                <a:solidFill>
                  <a:srgbClr val="333333"/>
                </a:solidFill>
                <a:effectLst/>
                <a:latin typeface="Open Sans" panose="020B0606030504020204" pitchFamily="34" charset="0"/>
              </a:rPr>
              <a:t>Earth’s mantle</a:t>
            </a:r>
            <a:br>
              <a:rPr lang="en-US" b="1"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 heterogeneity theories</a:t>
            </a:r>
            <a:br>
              <a:rPr lang="en-US" b="1" i="0" dirty="0">
                <a:solidFill>
                  <a:srgbClr val="333333"/>
                </a:solidFill>
                <a:effectLst/>
                <a:latin typeface="Open Sans" panose="020B0606030504020204" pitchFamily="34" charset="0"/>
              </a:rPr>
            </a:br>
            <a:endParaRPr lang="en-US" dirty="0"/>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60646" y="-151540"/>
            <a:ext cx="6526635" cy="702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EA62-C2AC-41D6-952E-DD442C038F50}"/>
              </a:ext>
            </a:extLst>
          </p:cNvPr>
          <p:cNvSpPr>
            <a:spLocks noGrp="1"/>
          </p:cNvSpPr>
          <p:nvPr>
            <p:ph type="title"/>
          </p:nvPr>
        </p:nvSpPr>
        <p:spPr>
          <a:xfrm>
            <a:off x="187353" y="250031"/>
            <a:ext cx="10515600" cy="1325563"/>
          </a:xfrm>
        </p:spPr>
        <p:txBody>
          <a:bodyPr>
            <a:normAutofit/>
          </a:bodyPr>
          <a:lstStyle/>
          <a:p>
            <a:r>
              <a:rPr lang="en-US" sz="3600" b="1" dirty="0">
                <a:solidFill>
                  <a:srgbClr val="464646"/>
                </a:solidFill>
                <a:latin typeface="Open Sans" panose="020B0606030504020204" pitchFamily="34" charset="0"/>
              </a:rPr>
              <a:t>L</a:t>
            </a:r>
            <a:r>
              <a:rPr lang="en-US" sz="3600" b="1" i="0" dirty="0">
                <a:solidFill>
                  <a:srgbClr val="464646"/>
                </a:solidFill>
                <a:effectLst/>
                <a:latin typeface="Open Sans" panose="020B0606030504020204" pitchFamily="34" charset="0"/>
              </a:rPr>
              <a:t>arge </a:t>
            </a:r>
            <a:r>
              <a:rPr lang="en-US" sz="3600" b="1" dirty="0">
                <a:solidFill>
                  <a:srgbClr val="464646"/>
                </a:solidFill>
                <a:latin typeface="Open Sans" panose="020B0606030504020204" pitchFamily="34" charset="0"/>
              </a:rPr>
              <a:t>L</a:t>
            </a:r>
            <a:r>
              <a:rPr lang="en-US" sz="3600" b="1" i="0" dirty="0">
                <a:solidFill>
                  <a:srgbClr val="464646"/>
                </a:solidFill>
                <a:effectLst/>
                <a:latin typeface="Open Sans" panose="020B0606030504020204" pitchFamily="34" charset="0"/>
              </a:rPr>
              <a:t>ow-Shear-Velocity Province</a:t>
            </a:r>
          </a:p>
        </p:txBody>
      </p:sp>
      <p:sp>
        <p:nvSpPr>
          <p:cNvPr id="3" name="Content Placeholder 2">
            <a:extLst>
              <a:ext uri="{FF2B5EF4-FFF2-40B4-BE49-F238E27FC236}">
                <a16:creationId xmlns:a16="http://schemas.microsoft.com/office/drawing/2014/main" id="{D593C01C-1914-48A6-B17C-438421A6A1A1}"/>
              </a:ext>
            </a:extLst>
          </p:cNvPr>
          <p:cNvSpPr>
            <a:spLocks noGrp="1"/>
          </p:cNvSpPr>
          <p:nvPr>
            <p:ph idx="1"/>
          </p:nvPr>
        </p:nvSpPr>
        <p:spPr/>
        <p:txBody>
          <a:bodyPr/>
          <a:lstStyle/>
          <a:p>
            <a:r>
              <a:rPr lang="en-US" dirty="0">
                <a:solidFill>
                  <a:srgbClr val="464646"/>
                </a:solidFill>
                <a:latin typeface="Open Sans" panose="020B0606030504020204" pitchFamily="34" charset="0"/>
              </a:rPr>
              <a:t>3% slower than the rest of the mantle</a:t>
            </a:r>
          </a:p>
          <a:p>
            <a:r>
              <a:rPr lang="en-US" dirty="0">
                <a:solidFill>
                  <a:srgbClr val="464646"/>
                </a:solidFill>
                <a:latin typeface="Open Sans" panose="020B0606030504020204" pitchFamily="34" charset="0"/>
              </a:rPr>
              <a:t>Thermochemical piles: near antipodal and  equatorial.</a:t>
            </a:r>
          </a:p>
          <a:p>
            <a:r>
              <a:rPr lang="en-US" dirty="0">
                <a:solidFill>
                  <a:srgbClr val="464646"/>
                </a:solidFill>
                <a:latin typeface="Open Sans" panose="020B0606030504020204" pitchFamily="34" charset="0"/>
              </a:rPr>
              <a:t>Their edges are ‘plume generation zones’ and can impact the Wilson cycle.</a:t>
            </a:r>
          </a:p>
          <a:p>
            <a:r>
              <a:rPr lang="en-US" dirty="0">
                <a:solidFill>
                  <a:srgbClr val="464646"/>
                </a:solidFill>
                <a:latin typeface="Open Sans" panose="020B0606030504020204" pitchFamily="34" charset="0"/>
              </a:rPr>
              <a:t>LLSVPs are thermal insulator, making core heating effective at their edges for mantle plumes.</a:t>
            </a:r>
          </a:p>
        </p:txBody>
      </p:sp>
      <p:pic>
        <p:nvPicPr>
          <p:cNvPr id="4" name="Picture 2" descr="Large low-shear-velocity provinces - Wikipedia">
            <a:extLst>
              <a:ext uri="{FF2B5EF4-FFF2-40B4-BE49-F238E27FC236}">
                <a16:creationId xmlns:a16="http://schemas.microsoft.com/office/drawing/2014/main" id="{CBEC64D6-196A-44A8-9696-1D79A2A9A2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13907" y="0"/>
            <a:ext cx="2978093" cy="231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2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3BDA-5B81-4872-9AA4-6EBA700E87A6}"/>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Seismic mantle tomography maps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8434" name="Picture 2" descr="Surface projected global horizontal seismic S-wave velocity anomaly maps for different mantle depths revealing the two large low shear-wave velocity provinces (LLSVPs).">
            <a:extLst>
              <a:ext uri="{FF2B5EF4-FFF2-40B4-BE49-F238E27FC236}">
                <a16:creationId xmlns:a16="http://schemas.microsoft.com/office/drawing/2014/main" id="{0FBA9E77-E10B-470C-B145-BFAF289129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8695" y="1825625"/>
            <a:ext cx="927461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98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3BDA-5B81-4872-9AA4-6EBA700E87A6}"/>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Seismic mantle tomography maps</a:t>
            </a:r>
            <a:br>
              <a:rPr lang="en-US" b="1" i="0" dirty="0">
                <a:solidFill>
                  <a:srgbClr val="333333"/>
                </a:solidFill>
                <a:effectLst/>
                <a:latin typeface="Open Sans" panose="020B0606030504020204" pitchFamily="34" charset="0"/>
              </a:rPr>
            </a:br>
            <a:endParaRPr lang="en-US" dirty="0"/>
          </a:p>
        </p:txBody>
      </p:sp>
      <p:pic>
        <p:nvPicPr>
          <p:cNvPr id="18434" name="Picture 2" descr="Surface projected global horizontal seismic S-wave velocity anomaly maps for different mantle depths revealing the two large low shear-wave velocity provinces (LLSVPs).">
            <a:extLst>
              <a:ext uri="{FF2B5EF4-FFF2-40B4-BE49-F238E27FC236}">
                <a16:creationId xmlns:a16="http://schemas.microsoft.com/office/drawing/2014/main" id="{0FBA9E77-E10B-470C-B145-BFAF289129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8695" y="1825625"/>
            <a:ext cx="9274610"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AB8793-D106-415E-B95B-45FC7726EFEB}"/>
              </a:ext>
            </a:extLst>
          </p:cNvPr>
          <p:cNvSpPr txBox="1"/>
          <p:nvPr/>
        </p:nvSpPr>
        <p:spPr>
          <a:xfrm rot="20663027">
            <a:off x="1630095" y="1930647"/>
            <a:ext cx="113866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t>Jason</a:t>
            </a:r>
            <a:endParaRPr lang="en-US" dirty="0"/>
          </a:p>
        </p:txBody>
      </p:sp>
      <p:sp>
        <p:nvSpPr>
          <p:cNvPr id="4" name="TextBox 3">
            <a:extLst>
              <a:ext uri="{FF2B5EF4-FFF2-40B4-BE49-F238E27FC236}">
                <a16:creationId xmlns:a16="http://schemas.microsoft.com/office/drawing/2014/main" id="{6786D944-81A8-4CF1-AF2D-E6DDEE095BF5}"/>
              </a:ext>
            </a:extLst>
          </p:cNvPr>
          <p:cNvSpPr txBox="1"/>
          <p:nvPr/>
        </p:nvSpPr>
        <p:spPr>
          <a:xfrm>
            <a:off x="5637402" y="4001294"/>
            <a:ext cx="1038811"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600" dirty="0" err="1"/>
              <a:t>Tuzo</a:t>
            </a:r>
            <a:endParaRPr lang="en-US" dirty="0"/>
          </a:p>
        </p:txBody>
      </p:sp>
      <p:sp>
        <p:nvSpPr>
          <p:cNvPr id="7" name="TextBox 6">
            <a:extLst>
              <a:ext uri="{FF2B5EF4-FFF2-40B4-BE49-F238E27FC236}">
                <a16:creationId xmlns:a16="http://schemas.microsoft.com/office/drawing/2014/main" id="{1345A9D7-DA75-408A-BDBB-E627CBD7E5BE}"/>
              </a:ext>
            </a:extLst>
          </p:cNvPr>
          <p:cNvSpPr txBox="1"/>
          <p:nvPr/>
        </p:nvSpPr>
        <p:spPr>
          <a:xfrm>
            <a:off x="8718613" y="1904125"/>
            <a:ext cx="115604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t>Jason</a:t>
            </a:r>
            <a:endParaRPr lang="en-US" dirty="0"/>
          </a:p>
        </p:txBody>
      </p:sp>
      <p:sp>
        <p:nvSpPr>
          <p:cNvPr id="9" name="Arrow: Right 8">
            <a:extLst>
              <a:ext uri="{FF2B5EF4-FFF2-40B4-BE49-F238E27FC236}">
                <a16:creationId xmlns:a16="http://schemas.microsoft.com/office/drawing/2014/main" id="{ECC30A5A-63F4-4588-85AE-F4066A6C502A}"/>
              </a:ext>
            </a:extLst>
          </p:cNvPr>
          <p:cNvSpPr/>
          <p:nvPr/>
        </p:nvSpPr>
        <p:spPr>
          <a:xfrm rot="4550175">
            <a:off x="2098915" y="2766719"/>
            <a:ext cx="1200623" cy="484727"/>
          </a:xfrm>
          <a:prstGeom prst="rightArrow">
            <a:avLst>
              <a:gd name="adj1" fmla="val 50000"/>
              <a:gd name="adj2" fmla="val 1172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276BCA5E-2EB5-49F6-A486-F7EA1BBEF759}"/>
              </a:ext>
            </a:extLst>
          </p:cNvPr>
          <p:cNvSpPr/>
          <p:nvPr/>
        </p:nvSpPr>
        <p:spPr>
          <a:xfrm rot="5400000">
            <a:off x="8929997" y="2846848"/>
            <a:ext cx="1200623" cy="484727"/>
          </a:xfrm>
          <a:prstGeom prst="rightArrow">
            <a:avLst>
              <a:gd name="adj1" fmla="val 50000"/>
              <a:gd name="adj2" fmla="val 1172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210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1200329"/>
          </a:xfrm>
          <a:prstGeom prst="rect">
            <a:avLst/>
          </a:prstGeom>
          <a:noFill/>
        </p:spPr>
        <p:txBody>
          <a:bodyPr wrap="square" rtlCol="0">
            <a:spAutoFit/>
          </a:bodyPr>
          <a:lstStyle/>
          <a:p>
            <a:r>
              <a:rPr lang="en-US" b="0" i="0" dirty="0">
                <a:solidFill>
                  <a:srgbClr val="2E2E2E"/>
                </a:solidFill>
                <a:effectLst/>
                <a:latin typeface="ElsevierGulliver"/>
              </a:rPr>
              <a:t>(1) 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a:t>
            </a:r>
            <a:endParaRPr lang="en-US" dirty="0"/>
          </a:p>
        </p:txBody>
      </p:sp>
      <p:sp>
        <p:nvSpPr>
          <p:cNvPr id="5" name="TextBox 4">
            <a:extLst>
              <a:ext uri="{FF2B5EF4-FFF2-40B4-BE49-F238E27FC236}">
                <a16:creationId xmlns:a16="http://schemas.microsoft.com/office/drawing/2014/main" id="{BA524C04-B9D9-4FC9-9F9A-4F90651AEA10}"/>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178118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2308324"/>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endParaRPr lang="en-US" dirty="0"/>
          </a:p>
        </p:txBody>
      </p:sp>
      <p:sp>
        <p:nvSpPr>
          <p:cNvPr id="6" name="TextBox 5">
            <a:extLst>
              <a:ext uri="{FF2B5EF4-FFF2-40B4-BE49-F238E27FC236}">
                <a16:creationId xmlns:a16="http://schemas.microsoft.com/office/drawing/2014/main" id="{B95F9289-FE2F-479B-9295-42EB5DFCE971}"/>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3676225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3693319"/>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LLSVPs act as thermal </a:t>
            </a:r>
            <a:r>
              <a:rPr lang="en-US" b="0" i="0" dirty="0">
                <a:solidFill>
                  <a:srgbClr val="2E2E2E"/>
                </a:solidFill>
                <a:effectLst/>
                <a:latin typeface="ElsevierGulliver"/>
                <a:hlinkClick r:id="rId5" tooltip="Learn more about insulators from ScienceDirect's AI-generated Topic Pages"/>
              </a:rPr>
              <a:t>insulators</a:t>
            </a:r>
            <a:r>
              <a:rPr lang="en-US" b="0" i="0" dirty="0">
                <a:solidFill>
                  <a:srgbClr val="2E2E2E"/>
                </a:solidFill>
                <a:effectLst/>
                <a:latin typeface="ElsevierGulliver"/>
              </a:rPr>
              <a:t>, making core-heating induced mantle diapirs or plumes initiated at their edges, which explains why the </a:t>
            </a:r>
            <a:r>
              <a:rPr lang="en-US" b="0" i="0" dirty="0">
                <a:solidFill>
                  <a:srgbClr val="2E2E2E"/>
                </a:solidFill>
                <a:effectLst/>
                <a:latin typeface="ElsevierGulliver"/>
                <a:hlinkClick r:id="rId6" tooltip="Learn more about large igneous provinces from ScienceDirect's AI-generated Topic Pages"/>
              </a:rPr>
              <a:t>large igneous provinces</a:t>
            </a:r>
            <a:r>
              <a:rPr lang="en-US" b="0" i="0" dirty="0">
                <a:solidFill>
                  <a:srgbClr val="2E2E2E"/>
                </a:solidFill>
                <a:effectLst/>
                <a:latin typeface="ElsevierGulliver"/>
              </a:rPr>
              <a:t> (LIPs) are associated with the edges of the LLSVPs</a:t>
            </a:r>
          </a:p>
          <a:p>
            <a:endParaRPr lang="en-US" dirty="0"/>
          </a:p>
        </p:txBody>
      </p:sp>
      <p:sp>
        <p:nvSpPr>
          <p:cNvPr id="6" name="TextBox 5">
            <a:extLst>
              <a:ext uri="{FF2B5EF4-FFF2-40B4-BE49-F238E27FC236}">
                <a16:creationId xmlns:a16="http://schemas.microsoft.com/office/drawing/2014/main" id="{822F8002-C0DB-4179-A369-232E7382C5E7}"/>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4163504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4801314"/>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LLSVPs act as thermal </a:t>
            </a:r>
            <a:r>
              <a:rPr lang="en-US" b="0" i="0" dirty="0">
                <a:solidFill>
                  <a:srgbClr val="2E2E2E"/>
                </a:solidFill>
                <a:effectLst/>
                <a:latin typeface="ElsevierGulliver"/>
                <a:hlinkClick r:id="rId5" tooltip="Learn more about insulators from ScienceDirect's AI-generated Topic Pages"/>
              </a:rPr>
              <a:t>insulators</a:t>
            </a:r>
            <a:r>
              <a:rPr lang="en-US" b="0" i="0" dirty="0">
                <a:solidFill>
                  <a:srgbClr val="2E2E2E"/>
                </a:solidFill>
                <a:effectLst/>
                <a:latin typeface="ElsevierGulliver"/>
              </a:rPr>
              <a:t>, making core-heating induced mantle diapirs or plumes initiated at their edges, which explains why the </a:t>
            </a:r>
            <a:r>
              <a:rPr lang="en-US" b="0" i="0" dirty="0">
                <a:solidFill>
                  <a:srgbClr val="2E2E2E"/>
                </a:solidFill>
                <a:effectLst/>
                <a:latin typeface="ElsevierGulliver"/>
                <a:hlinkClick r:id="rId6" tooltip="Learn more about large igneous provinces from ScienceDirect's AI-generated Topic Pages"/>
              </a:rPr>
              <a:t>large igneous provinces</a:t>
            </a:r>
            <a:r>
              <a:rPr lang="en-US" b="0" i="0" dirty="0">
                <a:solidFill>
                  <a:srgbClr val="2E2E2E"/>
                </a:solidFill>
                <a:effectLst/>
                <a:latin typeface="ElsevierGulliver"/>
              </a:rPr>
              <a:t> (LIPs) are associated with the edges of the LLSVPs</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antipodal positioning of Jason and </a:t>
            </a:r>
            <a:r>
              <a:rPr lang="en-US" b="0" i="0" dirty="0" err="1">
                <a:solidFill>
                  <a:srgbClr val="2E2E2E"/>
                </a:solidFill>
                <a:effectLst/>
                <a:latin typeface="ElsevierGulliver"/>
              </a:rPr>
              <a:t>Tuzo</a:t>
            </a:r>
            <a:r>
              <a:rPr lang="en-US" b="0" i="0" dirty="0">
                <a:solidFill>
                  <a:srgbClr val="2E2E2E"/>
                </a:solidFill>
                <a:effectLst/>
                <a:latin typeface="ElsevierGulliver"/>
              </a:rPr>
              <a:t> represents the optimal momentum of inertia, which explains why the LLSVPs are stable in the spinning Earth.</a:t>
            </a:r>
          </a:p>
          <a:p>
            <a:endParaRPr lang="en-US" dirty="0"/>
          </a:p>
        </p:txBody>
      </p:sp>
      <p:sp>
        <p:nvSpPr>
          <p:cNvPr id="6" name="TextBox 5">
            <a:extLst>
              <a:ext uri="{FF2B5EF4-FFF2-40B4-BE49-F238E27FC236}">
                <a16:creationId xmlns:a16="http://schemas.microsoft.com/office/drawing/2014/main" id="{02B35E96-C5EE-4C09-BBB8-9568E81D684E}"/>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286984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4801314"/>
          </a:xfrm>
          <a:prstGeom prst="rect">
            <a:avLst/>
          </a:prstGeom>
          <a:noFill/>
        </p:spPr>
        <p:txBody>
          <a:bodyPr wrap="square" rtlCol="0">
            <a:spAutoFit/>
          </a:bodyPr>
          <a:lstStyle/>
          <a:p>
            <a:pPr marL="342900" indent="-342900">
              <a:buAutoNum type="arabicParenBoth"/>
            </a:pPr>
            <a:r>
              <a:rPr lang="en-US" b="0" i="0" dirty="0">
                <a:solidFill>
                  <a:schemeClr val="bg2">
                    <a:lumMod val="75000"/>
                  </a:schemeClr>
                </a:solidFill>
                <a:effectLst/>
                <a:latin typeface="ElsevierGulliver"/>
              </a:rPr>
              <a:t>subduction of the ocean crust of basaltic composition (SOC)to the </a:t>
            </a:r>
            <a:r>
              <a:rPr lang="en-US" b="0" i="0" dirty="0">
                <a:solidFill>
                  <a:schemeClr val="bg2">
                    <a:lumMod val="75000"/>
                  </a:schemeClr>
                </a:solidFill>
                <a:effectLst/>
                <a:latin typeface="ElsevierGulliver"/>
                <a:hlinkClick r:id="rId4" tooltip="Learn more about lower mantle from ScienceDirect's AI-generated Topic Pages">
                  <a:extLst>
                    <a:ext uri="{A12FA001-AC4F-418D-AE19-62706E023703}">
                      <ahyp:hlinkClr xmlns:ahyp="http://schemas.microsoft.com/office/drawing/2018/hyperlinkcolor" val="tx"/>
                    </a:ext>
                  </a:extLst>
                </a:hlinkClick>
              </a:rPr>
              <a:t>lower mantle</a:t>
            </a:r>
            <a:r>
              <a:rPr lang="en-US" b="0" i="0" dirty="0">
                <a:solidFill>
                  <a:schemeClr val="bg2">
                    <a:lumMod val="75000"/>
                  </a:schemeClr>
                </a:solidFill>
                <a:effectLst/>
                <a:latin typeface="ElsevierGulliver"/>
              </a:rPr>
              <a:t> is irreversible because SOC is denser than the </a:t>
            </a:r>
            <a:r>
              <a:rPr lang="en-US" b="0" i="0" dirty="0">
                <a:solidFill>
                  <a:schemeClr val="bg2">
                    <a:lumMod val="75000"/>
                  </a:schemeClr>
                </a:solidFill>
                <a:effectLst/>
                <a:latin typeface="ElsevierGulliver"/>
                <a:hlinkClick r:id="rId5" tooltip="Learn more about ambience from ScienceDirect's AI-generated Topic Pages">
                  <a:extLst>
                    <a:ext uri="{A12FA001-AC4F-418D-AE19-62706E023703}">
                      <ahyp:hlinkClr xmlns:ahyp="http://schemas.microsoft.com/office/drawing/2018/hyperlinkcolor" val="tx"/>
                    </a:ext>
                  </a:extLst>
                </a:hlinkClick>
              </a:rPr>
              <a:t>ambience</a:t>
            </a:r>
            <a:r>
              <a:rPr lang="en-US" b="0" i="0" dirty="0">
                <a:solidFill>
                  <a:schemeClr val="bg2">
                    <a:lumMod val="75000"/>
                  </a:schemeClr>
                </a:solidFill>
                <a:effectLst/>
                <a:latin typeface="ElsevierGulliver"/>
              </a:rPr>
              <a:t> of </a:t>
            </a:r>
            <a:r>
              <a:rPr lang="en-US" b="0" i="0" dirty="0" err="1">
                <a:solidFill>
                  <a:schemeClr val="bg2">
                    <a:lumMod val="75000"/>
                  </a:schemeClr>
                </a:solidFill>
                <a:effectLst/>
                <a:latin typeface="ElsevierGulliver"/>
              </a:rPr>
              <a:t>peridotitic</a:t>
            </a:r>
            <a:r>
              <a:rPr lang="en-US" b="0" i="0" dirty="0">
                <a:solidFill>
                  <a:schemeClr val="bg2">
                    <a:lumMod val="75000"/>
                  </a:schemeClr>
                </a:solidFill>
                <a:effectLst/>
                <a:latin typeface="ElsevierGulliver"/>
              </a:rPr>
              <a:t> composition under lower mantle conditions in both solid state and liquid form; </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the LLSVPs act as thermal </a:t>
            </a:r>
            <a:r>
              <a:rPr lang="en-US" b="0" i="0" dirty="0">
                <a:solidFill>
                  <a:schemeClr val="bg2">
                    <a:lumMod val="75000"/>
                  </a:schemeClr>
                </a:solidFill>
                <a:effectLst/>
                <a:latin typeface="ElsevierGulliver"/>
                <a:hlinkClick r:id="rId6" tooltip="Learn more about insulators from ScienceDirect's AI-generated Topic Pages">
                  <a:extLst>
                    <a:ext uri="{A12FA001-AC4F-418D-AE19-62706E023703}">
                      <ahyp:hlinkClr xmlns:ahyp="http://schemas.microsoft.com/office/drawing/2018/hyperlinkcolor" val="tx"/>
                    </a:ext>
                  </a:extLst>
                </a:hlinkClick>
              </a:rPr>
              <a:t>insulators</a:t>
            </a:r>
            <a:r>
              <a:rPr lang="en-US" b="0" i="0" dirty="0">
                <a:solidFill>
                  <a:schemeClr val="bg2">
                    <a:lumMod val="75000"/>
                  </a:schemeClr>
                </a:solidFill>
                <a:effectLst/>
                <a:latin typeface="ElsevierGulliver"/>
              </a:rPr>
              <a:t>, making core-heating induced mantle diapirs or plumes initiated at their edges, which explains why the </a:t>
            </a:r>
            <a:r>
              <a:rPr lang="en-US" b="0" i="0" dirty="0">
                <a:solidFill>
                  <a:schemeClr val="bg2">
                    <a:lumMod val="75000"/>
                  </a:schemeClr>
                </a:solidFill>
                <a:effectLst/>
                <a:latin typeface="ElsevierGulliver"/>
                <a:hlinkClick r:id="rId7" tooltip="Learn more about large igneous provinces from ScienceDirect's AI-generated Topic Pages">
                  <a:extLst>
                    <a:ext uri="{A12FA001-AC4F-418D-AE19-62706E023703}">
                      <ahyp:hlinkClr xmlns:ahyp="http://schemas.microsoft.com/office/drawing/2018/hyperlinkcolor" val="tx"/>
                    </a:ext>
                  </a:extLst>
                </a:hlinkClick>
              </a:rPr>
              <a:t>large igneous provinces</a:t>
            </a:r>
            <a:r>
              <a:rPr lang="en-US" b="0" i="0" dirty="0">
                <a:solidFill>
                  <a:schemeClr val="bg2">
                    <a:lumMod val="75000"/>
                  </a:schemeClr>
                </a:solidFill>
                <a:effectLst/>
                <a:latin typeface="ElsevierGulliver"/>
              </a:rPr>
              <a:t> (LIPs) are associated with the edges of the LLSVPs</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The antipodal positioning of Jason and </a:t>
            </a:r>
            <a:r>
              <a:rPr lang="en-US" b="0" i="0" dirty="0" err="1">
                <a:solidFill>
                  <a:schemeClr val="bg2">
                    <a:lumMod val="75000"/>
                  </a:schemeClr>
                </a:solidFill>
                <a:effectLst/>
                <a:latin typeface="ElsevierGulliver"/>
              </a:rPr>
              <a:t>Tuzo</a:t>
            </a:r>
            <a:r>
              <a:rPr lang="en-US" b="0" i="0" dirty="0">
                <a:solidFill>
                  <a:schemeClr val="bg2">
                    <a:lumMod val="75000"/>
                  </a:schemeClr>
                </a:solidFill>
                <a:effectLst/>
                <a:latin typeface="ElsevierGulliver"/>
              </a:rPr>
              <a:t> represents the optimal momentum of inertia, which explains why the LLSVPs are stable in the spinning Earth.</a:t>
            </a:r>
          </a:p>
          <a:p>
            <a:endParaRPr lang="en-US" dirty="0"/>
          </a:p>
        </p:txBody>
      </p:sp>
      <p:sp>
        <p:nvSpPr>
          <p:cNvPr id="2" name="TextBox 1">
            <a:extLst>
              <a:ext uri="{FF2B5EF4-FFF2-40B4-BE49-F238E27FC236}">
                <a16:creationId xmlns:a16="http://schemas.microsoft.com/office/drawing/2014/main" id="{0B2FB02C-9151-4AF8-94A8-532F9F6C5393}"/>
              </a:ext>
            </a:extLst>
          </p:cNvPr>
          <p:cNvSpPr txBox="1"/>
          <p:nvPr/>
        </p:nvSpPr>
        <p:spPr>
          <a:xfrm>
            <a:off x="295275" y="2618067"/>
            <a:ext cx="11696699"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7200" dirty="0"/>
              <a:t>EXTREMELY CONTENTIOUS</a:t>
            </a:r>
          </a:p>
        </p:txBody>
      </p:sp>
      <p:sp>
        <p:nvSpPr>
          <p:cNvPr id="6" name="TextBox 5">
            <a:extLst>
              <a:ext uri="{FF2B5EF4-FFF2-40B4-BE49-F238E27FC236}">
                <a16:creationId xmlns:a16="http://schemas.microsoft.com/office/drawing/2014/main" id="{B66608C4-6C95-4202-9450-2979DA69CE6D}"/>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261846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312D-B7DA-4679-8118-F3480C094E0F}"/>
              </a:ext>
            </a:extLst>
          </p:cNvPr>
          <p:cNvSpPr>
            <a:spLocks noGrp="1"/>
          </p:cNvSpPr>
          <p:nvPr>
            <p:ph type="title"/>
          </p:nvPr>
        </p:nvSpPr>
        <p:spPr>
          <a:xfrm>
            <a:off x="838200" y="2600325"/>
            <a:ext cx="10515600" cy="1325563"/>
          </a:xfrm>
        </p:spPr>
        <p:txBody>
          <a:bodyPr/>
          <a:lstStyle/>
          <a:p>
            <a:pPr algn="ct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way you think about a problem will </a:t>
            </a:r>
            <a:r>
              <a:rPr lang="en-US" b="1" u="sng" dirty="0">
                <a:solidFill>
                  <a:srgbClr val="333F50"/>
                </a:solidFill>
                <a:latin typeface="Open Sans" panose="020B0606030504020204" pitchFamily="34" charset="0"/>
                <a:ea typeface="Open Sans" panose="020B0606030504020204" pitchFamily="34" charset="0"/>
                <a:cs typeface="Open Sans" panose="020B0606030504020204" pitchFamily="34" charset="0"/>
              </a:rPr>
              <a:t>ALWAYS </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impact the product.</a:t>
            </a:r>
          </a:p>
        </p:txBody>
      </p:sp>
    </p:spTree>
    <p:extLst>
      <p:ext uri="{BB962C8B-B14F-4D97-AF65-F5344CB8AC3E}">
        <p14:creationId xmlns:p14="http://schemas.microsoft.com/office/powerpoint/2010/main" val="95603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2C64D7-B64B-4468-B0DF-B2EEB1A1BCDF}"/>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DD61EF-1749-4494-B46A-3D1F825D061C}"/>
              </a:ext>
            </a:extLst>
          </p:cNvPr>
          <p:cNvSpPr>
            <a:spLocks noGrp="1"/>
          </p:cNvSpPr>
          <p:nvPr>
            <p:ph type="title"/>
          </p:nvPr>
        </p:nvSpPr>
        <p:spPr>
          <a:xfrm>
            <a:off x="612775" y="1348396"/>
            <a:ext cx="3790950" cy="4161207"/>
          </a:xfrm>
        </p:spPr>
        <p:txBody>
          <a:bodyPr>
            <a:normAutofit/>
          </a:bodyPr>
          <a:lstStyle/>
          <a:p>
            <a:r>
              <a:rPr lang="en-AU" b="1" dirty="0">
                <a:solidFill>
                  <a:schemeClr val="bg1"/>
                </a:solidFill>
              </a:rPr>
              <a:t>Introduction to learning outcomes</a:t>
            </a:r>
            <a:endParaRPr lang="en-US" b="1" dirty="0">
              <a:solidFill>
                <a:schemeClr val="bg1"/>
              </a:solidFill>
            </a:endParaRPr>
          </a:p>
        </p:txBody>
      </p:sp>
      <p:sp>
        <p:nvSpPr>
          <p:cNvPr id="3" name="Content Placeholder 2">
            <a:extLst>
              <a:ext uri="{FF2B5EF4-FFF2-40B4-BE49-F238E27FC236}">
                <a16:creationId xmlns:a16="http://schemas.microsoft.com/office/drawing/2014/main" id="{0CF67048-5A46-4FBD-B4A1-CBC7E42C66B7}"/>
              </a:ext>
            </a:extLst>
          </p:cNvPr>
          <p:cNvSpPr>
            <a:spLocks noGrp="1"/>
          </p:cNvSpPr>
          <p:nvPr>
            <p:ph idx="1"/>
          </p:nvPr>
        </p:nvSpPr>
        <p:spPr>
          <a:xfrm>
            <a:off x="5314950" y="1498250"/>
            <a:ext cx="6724650" cy="3861497"/>
          </a:xfrm>
        </p:spPr>
        <p:txBody>
          <a:bodyPr>
            <a:normAutofit lnSpcReduction="10000"/>
          </a:bodyPr>
          <a:lstStyle/>
          <a:p>
            <a:r>
              <a:rPr lang="en-AU" sz="2000" dirty="0"/>
              <a:t>Session 1</a:t>
            </a:r>
          </a:p>
          <a:p>
            <a:pPr lvl="1"/>
            <a:r>
              <a:rPr lang="en-AU" sz="1800" dirty="0"/>
              <a:t>Introduction to theory</a:t>
            </a:r>
          </a:p>
          <a:p>
            <a:r>
              <a:rPr lang="en-AU" sz="2000" dirty="0"/>
              <a:t>Session 2</a:t>
            </a:r>
          </a:p>
          <a:p>
            <a:pPr lvl="1"/>
            <a:r>
              <a:rPr lang="en-AU" sz="1800" dirty="0"/>
              <a:t>Introduction to using GPlates</a:t>
            </a:r>
          </a:p>
          <a:p>
            <a:pPr lvl="1"/>
            <a:r>
              <a:rPr lang="en-AU" sz="1800" dirty="0"/>
              <a:t>Practical guide to picking a plate reconstruction</a:t>
            </a:r>
          </a:p>
          <a:p>
            <a:r>
              <a:rPr lang="en-AU" sz="3200" b="1" u="sng" dirty="0"/>
              <a:t> Session 3</a:t>
            </a:r>
          </a:p>
          <a:p>
            <a:pPr lvl="1"/>
            <a:r>
              <a:rPr lang="en-AU" sz="2800" b="1" u="sng" dirty="0"/>
              <a:t>Mantle Reference Frame</a:t>
            </a:r>
          </a:p>
          <a:p>
            <a:pPr lvl="1"/>
            <a:r>
              <a:rPr lang="en-AU" sz="2800" b="1" u="sng" dirty="0"/>
              <a:t>Using a plate reconstruction</a:t>
            </a:r>
          </a:p>
          <a:p>
            <a:r>
              <a:rPr lang="en-AU" sz="2000" dirty="0"/>
              <a:t>Assignment</a:t>
            </a:r>
          </a:p>
          <a:p>
            <a:pPr lvl="1"/>
            <a:r>
              <a:rPr lang="en-AU" sz="1800" dirty="0"/>
              <a:t>Group task</a:t>
            </a:r>
            <a:endParaRPr lang="en-US" sz="1800" dirty="0"/>
          </a:p>
          <a:p>
            <a:pPr marL="457200" lvl="1" indent="0">
              <a:buNone/>
            </a:pPr>
            <a:endParaRPr lang="en-US" dirty="0"/>
          </a:p>
        </p:txBody>
      </p:sp>
      <p:sp>
        <p:nvSpPr>
          <p:cNvPr id="4" name="TextBox 3">
            <a:extLst>
              <a:ext uri="{FF2B5EF4-FFF2-40B4-BE49-F238E27FC236}">
                <a16:creationId xmlns:a16="http://schemas.microsoft.com/office/drawing/2014/main" id="{66CC149A-5673-4107-BE12-34501849F787}"/>
              </a:ext>
            </a:extLst>
          </p:cNvPr>
          <p:cNvSpPr txBox="1"/>
          <p:nvPr/>
        </p:nvSpPr>
        <p:spPr>
          <a:xfrm>
            <a:off x="6096000" y="6360408"/>
            <a:ext cx="3753463" cy="369332"/>
          </a:xfrm>
          <a:prstGeom prst="rect">
            <a:avLst/>
          </a:prstGeom>
          <a:noFill/>
        </p:spPr>
        <p:txBody>
          <a:bodyPr wrap="none" rtlCol="0">
            <a:spAutoFit/>
          </a:bodyPr>
          <a:lstStyle/>
          <a:p>
            <a:r>
              <a:rPr lang="en-US" dirty="0"/>
              <a:t>https://adamtkocsis.com/se3-gplates/</a:t>
            </a:r>
          </a:p>
        </p:txBody>
      </p:sp>
    </p:spTree>
    <p:extLst>
      <p:ext uri="{BB962C8B-B14F-4D97-AF65-F5344CB8AC3E}">
        <p14:creationId xmlns:p14="http://schemas.microsoft.com/office/powerpoint/2010/main" val="2582601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8A61C2DC-FC84-431A-98F3-02314CCC13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2051047" y="1049287"/>
            <a:ext cx="8089900" cy="5719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ADBB01-311C-43AA-ADD3-C43E92AEC5C9}"/>
              </a:ext>
            </a:extLst>
          </p:cNvPr>
          <p:cNvSpPr txBox="1"/>
          <p:nvPr/>
        </p:nvSpPr>
        <p:spPr>
          <a:xfrm>
            <a:off x="0" y="3302000"/>
            <a:ext cx="4636206" cy="954107"/>
          </a:xfrm>
          <a:prstGeom prst="rect">
            <a:avLst/>
          </a:prstGeom>
          <a:noFill/>
        </p:spPr>
        <p:txBody>
          <a:bodyPr wrap="none" rtlCol="0">
            <a:spAutoFit/>
          </a:bodyPr>
          <a:lstStyle/>
          <a:p>
            <a: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PMRF has problems </a:t>
            </a:r>
            <a:b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endParaRPr lang="en-US" sz="2800" dirty="0"/>
          </a:p>
        </p:txBody>
      </p:sp>
      <p:sp>
        <p:nvSpPr>
          <p:cNvPr id="4" name="TextBox 3">
            <a:extLst>
              <a:ext uri="{FF2B5EF4-FFF2-40B4-BE49-F238E27FC236}">
                <a16:creationId xmlns:a16="http://schemas.microsoft.com/office/drawing/2014/main" id="{99267792-3E0A-4F7A-ADA8-13E4A6C9E796}"/>
              </a:ext>
            </a:extLst>
          </p:cNvPr>
          <p:cNvSpPr txBox="1"/>
          <p:nvPr/>
        </p:nvSpPr>
        <p:spPr>
          <a:xfrm>
            <a:off x="8033639" y="3302000"/>
            <a:ext cx="4214615" cy="523220"/>
          </a:xfrm>
          <a:prstGeom prst="rect">
            <a:avLst/>
          </a:prstGeom>
          <a:noFill/>
        </p:spPr>
        <p:txBody>
          <a:bodyPr wrap="none" rtlCol="0">
            <a:spAutoFit/>
          </a:bodyPr>
          <a:lstStyle/>
          <a:p>
            <a: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MRF has problems</a:t>
            </a:r>
            <a:endParaRPr lang="en-US" sz="2800" dirty="0"/>
          </a:p>
        </p:txBody>
      </p:sp>
    </p:spTree>
    <p:extLst>
      <p:ext uri="{BB962C8B-B14F-4D97-AF65-F5344CB8AC3E}">
        <p14:creationId xmlns:p14="http://schemas.microsoft.com/office/powerpoint/2010/main" val="3092203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2EB8-1A71-4E22-8452-2F6CA09588F6}"/>
              </a:ext>
            </a:extLst>
          </p:cNvPr>
          <p:cNvSpPr>
            <a:spLocks noGrp="1"/>
          </p:cNvSpPr>
          <p:nvPr>
            <p:ph type="title"/>
          </p:nvPr>
        </p:nvSpPr>
        <p:spPr/>
        <p:txBody>
          <a:bodyPr/>
          <a:lstStyle/>
          <a:p>
            <a:pPr algn="ct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True Polar Wander: a reminder</a:t>
            </a:r>
          </a:p>
        </p:txBody>
      </p:sp>
      <p:pic>
        <p:nvPicPr>
          <p:cNvPr id="4" name="Online Media 3" title="animated rec 300 0">
            <a:hlinkClick r:id="" action="ppaction://media"/>
            <a:extLst>
              <a:ext uri="{FF2B5EF4-FFF2-40B4-BE49-F238E27FC236}">
                <a16:creationId xmlns:a16="http://schemas.microsoft.com/office/drawing/2014/main" id="{2777747C-4940-49F0-94B9-56552B8EC35F}"/>
              </a:ext>
            </a:extLst>
          </p:cNvPr>
          <p:cNvPicPr>
            <a:picLocks noGrp="1" noRot="1" noChangeAspect="1"/>
          </p:cNvPicPr>
          <p:nvPr>
            <p:ph idx="1"/>
            <a:videoFile r:link="rId1"/>
          </p:nvPr>
        </p:nvPicPr>
        <p:blipFill>
          <a:blip r:embed="rId4"/>
          <a:stretch>
            <a:fillRect/>
          </a:stretch>
        </p:blipFill>
        <p:spPr>
          <a:xfrm>
            <a:off x="2552700" y="1425575"/>
            <a:ext cx="6819900" cy="5114925"/>
          </a:xfrm>
          <a:prstGeom prst="rect">
            <a:avLst/>
          </a:prstGeom>
        </p:spPr>
      </p:pic>
      <p:sp>
        <p:nvSpPr>
          <p:cNvPr id="3" name="TextBox 2">
            <a:extLst>
              <a:ext uri="{FF2B5EF4-FFF2-40B4-BE49-F238E27FC236}">
                <a16:creationId xmlns:a16="http://schemas.microsoft.com/office/drawing/2014/main" id="{34A0B670-1F60-46C1-8705-F2CF6D0D7495}"/>
              </a:ext>
            </a:extLst>
          </p:cNvPr>
          <p:cNvSpPr txBox="1"/>
          <p:nvPr/>
        </p:nvSpPr>
        <p:spPr>
          <a:xfrm>
            <a:off x="8496300" y="6492875"/>
            <a:ext cx="3546164" cy="646331"/>
          </a:xfrm>
          <a:prstGeom prst="rect">
            <a:avLst/>
          </a:prstGeom>
          <a:noFill/>
        </p:spPr>
        <p:txBody>
          <a:bodyPr wrap="none" rtlCol="0">
            <a:spAutoFit/>
          </a:bodyPr>
          <a:lstStyle/>
          <a:p>
            <a:r>
              <a:rPr lang="en-US" dirty="0">
                <a:hlinkClick r:id="rId5"/>
              </a:rPr>
              <a:t>https://youtu.be/UEEFlmxVh94</a:t>
            </a:r>
            <a:r>
              <a:rPr lang="en-US" dirty="0"/>
              <a:t> </a:t>
            </a:r>
          </a:p>
          <a:p>
            <a:endParaRPr lang="en-US" dirty="0"/>
          </a:p>
        </p:txBody>
      </p:sp>
    </p:spTree>
    <p:extLst>
      <p:ext uri="{BB962C8B-B14F-4D97-AF65-F5344CB8AC3E}">
        <p14:creationId xmlns:p14="http://schemas.microsoft.com/office/powerpoint/2010/main" val="1983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75F907-EBC7-4A9D-832D-9541AC80018C}"/>
              </a:ext>
            </a:extLst>
          </p:cNvPr>
          <p:cNvSpPr/>
          <p:nvPr/>
        </p:nvSpPr>
        <p:spPr>
          <a:xfrm>
            <a:off x="121639" y="96473"/>
            <a:ext cx="4395831" cy="665247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2">
                <a:lumMod val="7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7B1B8E5-7825-4494-9B07-76DF8506A3DE}"/>
              </a:ext>
            </a:extLst>
          </p:cNvPr>
          <p:cNvSpPr>
            <a:spLocks noGrp="1"/>
          </p:cNvSpPr>
          <p:nvPr>
            <p:ph idx="1"/>
          </p:nvPr>
        </p:nvSpPr>
        <p:spPr>
          <a:xfrm>
            <a:off x="373310" y="1766902"/>
            <a:ext cx="3892491" cy="4351338"/>
          </a:xfrm>
        </p:spPr>
        <p:txBody>
          <a:bodyPr>
            <a:normAutofit/>
          </a:bodyPr>
          <a:lstStyle/>
          <a:p>
            <a:pPr marL="0" indent="0" rtl="0">
              <a:spcBef>
                <a:spcPts val="0"/>
              </a:spcBef>
              <a:spcAft>
                <a:spcPts val="0"/>
              </a:spcAft>
              <a:buNone/>
            </a:pPr>
            <a:r>
              <a:rPr lang="en-US" sz="2400" b="1" i="0" u="none" strike="noStrike" dirty="0">
                <a:solidFill>
                  <a:schemeClr val="bg1">
                    <a:lumMod val="95000"/>
                  </a:schemeClr>
                </a:solidFill>
                <a:effectLst/>
                <a:latin typeface="Gill Sans"/>
              </a:rPr>
              <a:t>For Windows</a:t>
            </a:r>
            <a:endParaRPr lang="en-US" sz="3600" b="1" dirty="0">
              <a:solidFill>
                <a:schemeClr val="bg1">
                  <a:lumMod val="95000"/>
                </a:schemeClr>
              </a:solidFill>
              <a:effectLst/>
            </a:endParaRPr>
          </a:p>
          <a:p>
            <a:pPr rtl="0" fontAlgn="base">
              <a:spcBef>
                <a:spcPts val="1000"/>
              </a:spcBef>
              <a:spcAft>
                <a:spcPts val="0"/>
              </a:spcAft>
              <a:buFont typeface="Arial" panose="020B0604020202020204" pitchFamily="34" charset="0"/>
              <a:buChar char="•"/>
            </a:pPr>
            <a:r>
              <a:rPr lang="en-US" sz="2400" b="1" i="0" u="none" strike="noStrike" dirty="0">
                <a:solidFill>
                  <a:schemeClr val="bg1">
                    <a:lumMod val="95000"/>
                  </a:schemeClr>
                </a:solidFill>
                <a:effectLst/>
                <a:latin typeface="Gill Sans"/>
              </a:rPr>
              <a:t>C:\Program Files\</a:t>
            </a:r>
            <a:r>
              <a:rPr lang="en-US" sz="2400" b="1" i="0" u="none" strike="noStrike" dirty="0" err="1">
                <a:solidFill>
                  <a:schemeClr val="bg1">
                    <a:lumMod val="95000"/>
                  </a:schemeClr>
                </a:solidFill>
                <a:effectLst/>
                <a:latin typeface="Gill Sans"/>
              </a:rPr>
              <a:t>Gplates</a:t>
            </a:r>
            <a:r>
              <a:rPr lang="en-US" sz="2400" b="1" i="0" u="none" strike="noStrike" dirty="0">
                <a:solidFill>
                  <a:schemeClr val="bg1">
                    <a:lumMod val="95000"/>
                  </a:schemeClr>
                </a:solidFill>
                <a:effectLst/>
                <a:latin typeface="Gill Sans"/>
              </a:rPr>
              <a:t>\GPlates2.5.0\</a:t>
            </a:r>
            <a:r>
              <a:rPr lang="en-US" sz="2400" b="1" i="0" u="none" strike="noStrike" dirty="0" err="1">
                <a:solidFill>
                  <a:schemeClr val="bg1">
                    <a:lumMod val="95000"/>
                  </a:schemeClr>
                </a:solidFill>
                <a:effectLst/>
                <a:latin typeface="Gill Sans"/>
              </a:rPr>
              <a:t>GeoData</a:t>
            </a:r>
            <a:r>
              <a:rPr lang="en-US" sz="2400" b="1" i="0" u="none" strike="noStrike" dirty="0">
                <a:solidFill>
                  <a:schemeClr val="bg1">
                    <a:lumMod val="95000"/>
                  </a:schemeClr>
                </a:solidFill>
                <a:effectLst/>
                <a:latin typeface="Gill Sans"/>
              </a:rPr>
              <a:t>\</a:t>
            </a:r>
          </a:p>
          <a:p>
            <a:pPr rtl="0" fontAlgn="base">
              <a:spcBef>
                <a:spcPts val="1000"/>
              </a:spcBef>
              <a:spcAft>
                <a:spcPts val="0"/>
              </a:spcAft>
              <a:buFont typeface="Arial" panose="020B0604020202020204" pitchFamily="34" charset="0"/>
              <a:buChar char="•"/>
            </a:pPr>
            <a:endParaRPr lang="en-US" sz="2400" b="1" dirty="0">
              <a:solidFill>
                <a:schemeClr val="bg1">
                  <a:lumMod val="95000"/>
                </a:schemeClr>
              </a:solidFill>
              <a:latin typeface="Gill Sans"/>
            </a:endParaRPr>
          </a:p>
          <a:p>
            <a:pPr marL="0" indent="0" rtl="0" fontAlgn="base">
              <a:spcBef>
                <a:spcPts val="1000"/>
              </a:spcBef>
              <a:spcAft>
                <a:spcPts val="0"/>
              </a:spcAft>
              <a:buNone/>
            </a:pPr>
            <a:r>
              <a:rPr lang="en-US" sz="2400" b="1" i="0" u="none" strike="noStrike" dirty="0">
                <a:solidFill>
                  <a:schemeClr val="bg1">
                    <a:lumMod val="95000"/>
                  </a:schemeClr>
                </a:solidFill>
                <a:effectLst/>
                <a:latin typeface="Gill Sans"/>
              </a:rPr>
              <a:t>For Macs</a:t>
            </a:r>
            <a:endParaRPr lang="en-US" sz="3600" b="1" dirty="0">
              <a:solidFill>
                <a:schemeClr val="bg1">
                  <a:lumMod val="95000"/>
                </a:schemeClr>
              </a:solidFill>
              <a:effectLst/>
            </a:endParaRPr>
          </a:p>
          <a:p>
            <a:r>
              <a:rPr lang="en-US" sz="2400" b="1" i="0" u="none" strike="noStrike" dirty="0">
                <a:solidFill>
                  <a:schemeClr val="bg1">
                    <a:lumMod val="95000"/>
                  </a:schemeClr>
                </a:solidFill>
                <a:effectLst/>
                <a:latin typeface="Gill Sans"/>
              </a:rPr>
              <a:t>GPlates installed into </a:t>
            </a:r>
            <a:r>
              <a:rPr lang="en-US" sz="2400" b="1" i="0" u="sng" dirty="0">
                <a:solidFill>
                  <a:schemeClr val="bg1">
                    <a:lumMod val="95000"/>
                  </a:schemeClr>
                </a:solidFill>
                <a:effectLst/>
                <a:latin typeface="Gill Sans"/>
              </a:rPr>
              <a:t>applications</a:t>
            </a:r>
            <a:endParaRPr lang="en-US" sz="3600" b="1" dirty="0">
              <a:solidFill>
                <a:schemeClr val="bg1">
                  <a:lumMod val="95000"/>
                </a:schemeClr>
              </a:solidFill>
            </a:endParaRPr>
          </a:p>
        </p:txBody>
      </p:sp>
      <p:pic>
        <p:nvPicPr>
          <p:cNvPr id="2052" name="Picture 4">
            <a:extLst>
              <a:ext uri="{FF2B5EF4-FFF2-40B4-BE49-F238E27FC236}">
                <a16:creationId xmlns:a16="http://schemas.microsoft.com/office/drawing/2014/main" id="{10A9EF82-C88A-4159-991F-2CAC8A2B0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778" y="174509"/>
            <a:ext cx="7510943" cy="650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935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6D7503-659A-40A0-88C2-BC7C200AF66B}"/>
              </a:ext>
            </a:extLst>
          </p:cNvPr>
          <p:cNvPicPr>
            <a:picLocks noGrp="1" noChangeAspect="1"/>
          </p:cNvPicPr>
          <p:nvPr>
            <p:ph idx="1"/>
          </p:nvPr>
        </p:nvPicPr>
        <p:blipFill>
          <a:blip r:embed="rId3"/>
          <a:stretch>
            <a:fillRect/>
          </a:stretch>
        </p:blipFill>
        <p:spPr>
          <a:xfrm>
            <a:off x="-1" y="0"/>
            <a:ext cx="7583287" cy="6858000"/>
          </a:xfrm>
          <a:prstGeom prst="rect">
            <a:avLst/>
          </a:prstGeom>
        </p:spPr>
      </p:pic>
      <p:graphicFrame>
        <p:nvGraphicFramePr>
          <p:cNvPr id="5" name="Table 4">
            <a:extLst>
              <a:ext uri="{FF2B5EF4-FFF2-40B4-BE49-F238E27FC236}">
                <a16:creationId xmlns:a16="http://schemas.microsoft.com/office/drawing/2014/main" id="{538187E1-2D9B-48B5-901E-5943FC050852}"/>
              </a:ext>
            </a:extLst>
          </p:cNvPr>
          <p:cNvGraphicFramePr>
            <a:graphicFrameLocks noGrp="1"/>
          </p:cNvGraphicFramePr>
          <p:nvPr>
            <p:extLst>
              <p:ext uri="{D42A27DB-BD31-4B8C-83A1-F6EECF244321}">
                <p14:modId xmlns:p14="http://schemas.microsoft.com/office/powerpoint/2010/main" val="2931399979"/>
              </p:ext>
            </p:extLst>
          </p:nvPr>
        </p:nvGraphicFramePr>
        <p:xfrm>
          <a:off x="7583286" y="368300"/>
          <a:ext cx="4428351" cy="1105308"/>
        </p:xfrm>
        <a:graphic>
          <a:graphicData uri="http://schemas.openxmlformats.org/drawingml/2006/table">
            <a:tbl>
              <a:tblPr/>
              <a:tblGrid>
                <a:gridCol w="503437">
                  <a:extLst>
                    <a:ext uri="{9D8B030D-6E8A-4147-A177-3AD203B41FA5}">
                      <a16:colId xmlns:a16="http://schemas.microsoft.com/office/drawing/2014/main" val="997217022"/>
                    </a:ext>
                  </a:extLst>
                </a:gridCol>
                <a:gridCol w="1304925">
                  <a:extLst>
                    <a:ext uri="{9D8B030D-6E8A-4147-A177-3AD203B41FA5}">
                      <a16:colId xmlns:a16="http://schemas.microsoft.com/office/drawing/2014/main" val="3362049487"/>
                    </a:ext>
                  </a:extLst>
                </a:gridCol>
                <a:gridCol w="2619989">
                  <a:extLst>
                    <a:ext uri="{9D8B030D-6E8A-4147-A177-3AD203B41FA5}">
                      <a16:colId xmlns:a16="http://schemas.microsoft.com/office/drawing/2014/main" val="3513589885"/>
                    </a:ext>
                  </a:extLst>
                </a:gridCol>
              </a:tblGrid>
              <a:tr h="1060585">
                <a:tc>
                  <a:txBody>
                    <a:bodyPr/>
                    <a:lstStyle/>
                    <a:p>
                      <a:pPr algn="l" fontAlgn="t"/>
                      <a:r>
                        <a:rPr lang="en-US" sz="1400" b="1">
                          <a:effectLst/>
                        </a:rPr>
                        <a:t>2</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Tool Palette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A collection of tools which are used to interact with the globe and geological features via the mouse pointer.</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1695081447"/>
                  </a:ext>
                </a:extLst>
              </a:tr>
            </a:tbl>
          </a:graphicData>
        </a:graphic>
      </p:graphicFrame>
      <p:sp>
        <p:nvSpPr>
          <p:cNvPr id="6" name="TextBox 5">
            <a:extLst>
              <a:ext uri="{FF2B5EF4-FFF2-40B4-BE49-F238E27FC236}">
                <a16:creationId xmlns:a16="http://schemas.microsoft.com/office/drawing/2014/main" id="{12CD1EA7-2636-4318-A4B3-B22644651B8C}"/>
              </a:ext>
            </a:extLst>
          </p:cNvPr>
          <p:cNvSpPr txBox="1"/>
          <p:nvPr/>
        </p:nvSpPr>
        <p:spPr>
          <a:xfrm>
            <a:off x="7496484" y="6611779"/>
            <a:ext cx="4695516" cy="246221"/>
          </a:xfrm>
          <a:prstGeom prst="rect">
            <a:avLst/>
          </a:prstGeom>
          <a:noFill/>
        </p:spPr>
        <p:txBody>
          <a:bodyPr wrap="none" rtlCol="0">
            <a:spAutoFit/>
          </a:bodyPr>
          <a:lstStyle/>
          <a:p>
            <a:r>
              <a:rPr lang="en-US" sz="1000" dirty="0"/>
              <a:t>https://www.gplates.org/docs/user-manual/Introducing_The_Main_Window/</a:t>
            </a:r>
          </a:p>
        </p:txBody>
      </p:sp>
    </p:spTree>
    <p:extLst>
      <p:ext uri="{BB962C8B-B14F-4D97-AF65-F5344CB8AC3E}">
        <p14:creationId xmlns:p14="http://schemas.microsoft.com/office/powerpoint/2010/main" val="925426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6D7503-659A-40A0-88C2-BC7C200AF66B}"/>
              </a:ext>
            </a:extLst>
          </p:cNvPr>
          <p:cNvPicPr>
            <a:picLocks noGrp="1" noChangeAspect="1"/>
          </p:cNvPicPr>
          <p:nvPr>
            <p:ph idx="1"/>
          </p:nvPr>
        </p:nvPicPr>
        <p:blipFill>
          <a:blip r:embed="rId3">
            <a:alphaModFix amt="50000"/>
          </a:blip>
          <a:stretch>
            <a:fillRect/>
          </a:stretch>
        </p:blipFill>
        <p:spPr>
          <a:xfrm>
            <a:off x="-1" y="0"/>
            <a:ext cx="7583287" cy="6858000"/>
          </a:xfrm>
          <a:prstGeom prst="rect">
            <a:avLst/>
          </a:prstGeom>
        </p:spPr>
      </p:pic>
      <p:graphicFrame>
        <p:nvGraphicFramePr>
          <p:cNvPr id="5" name="Table 4">
            <a:extLst>
              <a:ext uri="{FF2B5EF4-FFF2-40B4-BE49-F238E27FC236}">
                <a16:creationId xmlns:a16="http://schemas.microsoft.com/office/drawing/2014/main" id="{538187E1-2D9B-48B5-901E-5943FC050852}"/>
              </a:ext>
            </a:extLst>
          </p:cNvPr>
          <p:cNvGraphicFramePr>
            <a:graphicFrameLocks noGrp="1"/>
          </p:cNvGraphicFramePr>
          <p:nvPr/>
        </p:nvGraphicFramePr>
        <p:xfrm>
          <a:off x="7583286" y="368300"/>
          <a:ext cx="4428351" cy="1105308"/>
        </p:xfrm>
        <a:graphic>
          <a:graphicData uri="http://schemas.openxmlformats.org/drawingml/2006/table">
            <a:tbl>
              <a:tblPr/>
              <a:tblGrid>
                <a:gridCol w="503437">
                  <a:extLst>
                    <a:ext uri="{9D8B030D-6E8A-4147-A177-3AD203B41FA5}">
                      <a16:colId xmlns:a16="http://schemas.microsoft.com/office/drawing/2014/main" val="997217022"/>
                    </a:ext>
                  </a:extLst>
                </a:gridCol>
                <a:gridCol w="1304925">
                  <a:extLst>
                    <a:ext uri="{9D8B030D-6E8A-4147-A177-3AD203B41FA5}">
                      <a16:colId xmlns:a16="http://schemas.microsoft.com/office/drawing/2014/main" val="3362049487"/>
                    </a:ext>
                  </a:extLst>
                </a:gridCol>
                <a:gridCol w="2619989">
                  <a:extLst>
                    <a:ext uri="{9D8B030D-6E8A-4147-A177-3AD203B41FA5}">
                      <a16:colId xmlns:a16="http://schemas.microsoft.com/office/drawing/2014/main" val="3513589885"/>
                    </a:ext>
                  </a:extLst>
                </a:gridCol>
              </a:tblGrid>
              <a:tr h="1060585">
                <a:tc>
                  <a:txBody>
                    <a:bodyPr/>
                    <a:lstStyle/>
                    <a:p>
                      <a:pPr algn="l" fontAlgn="t"/>
                      <a:r>
                        <a:rPr lang="en-US" sz="1400" b="1">
                          <a:effectLst/>
                        </a:rPr>
                        <a:t>2</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Tool Palette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A collection of tools which are used to interact with the globe and geological features via the mouse pointer.</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1695081447"/>
                  </a:ext>
                </a:extLst>
              </a:tr>
            </a:tbl>
          </a:graphicData>
        </a:graphic>
      </p:graphicFrame>
      <p:sp>
        <p:nvSpPr>
          <p:cNvPr id="6" name="TextBox 5">
            <a:extLst>
              <a:ext uri="{FF2B5EF4-FFF2-40B4-BE49-F238E27FC236}">
                <a16:creationId xmlns:a16="http://schemas.microsoft.com/office/drawing/2014/main" id="{12CD1EA7-2636-4318-A4B3-B22644651B8C}"/>
              </a:ext>
            </a:extLst>
          </p:cNvPr>
          <p:cNvSpPr txBox="1"/>
          <p:nvPr/>
        </p:nvSpPr>
        <p:spPr>
          <a:xfrm>
            <a:off x="7496484" y="6611779"/>
            <a:ext cx="4695516" cy="246221"/>
          </a:xfrm>
          <a:prstGeom prst="rect">
            <a:avLst/>
          </a:prstGeom>
          <a:noFill/>
        </p:spPr>
        <p:txBody>
          <a:bodyPr wrap="none" rtlCol="0">
            <a:spAutoFit/>
          </a:bodyPr>
          <a:lstStyle/>
          <a:p>
            <a:r>
              <a:rPr lang="en-US" sz="1000" dirty="0"/>
              <a:t>https://www.gplates.org/docs/user-manual/Introducing_The_Main_Window/</a:t>
            </a:r>
          </a:p>
        </p:txBody>
      </p:sp>
      <p:pic>
        <p:nvPicPr>
          <p:cNvPr id="2050" name="Picture 2">
            <a:extLst>
              <a:ext uri="{FF2B5EF4-FFF2-40B4-BE49-F238E27FC236}">
                <a16:creationId xmlns:a16="http://schemas.microsoft.com/office/drawing/2014/main" id="{3BD69244-4935-4230-B15F-9A3DC6F27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286" y="1752061"/>
            <a:ext cx="1173469" cy="1173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DAA87F-0BB4-4380-B9C2-4210278D4922}"/>
              </a:ext>
            </a:extLst>
          </p:cNvPr>
          <p:cNvSpPr txBox="1"/>
          <p:nvPr/>
        </p:nvSpPr>
        <p:spPr>
          <a:xfrm>
            <a:off x="9099487" y="2151509"/>
            <a:ext cx="2383986" cy="923330"/>
          </a:xfrm>
          <a:prstGeom prst="rect">
            <a:avLst/>
          </a:prstGeom>
          <a:noFill/>
        </p:spPr>
        <p:txBody>
          <a:bodyPr wrap="none" rtlCol="0">
            <a:spAutoFit/>
          </a:bodyPr>
          <a:lstStyle/>
          <a:p>
            <a:r>
              <a:rPr lang="en-AU" b="1" u="sng" dirty="0"/>
              <a:t>Drag Globe</a:t>
            </a:r>
          </a:p>
          <a:p>
            <a:r>
              <a:rPr lang="en-AU" i="1" dirty="0"/>
              <a:t>~Will deselect Feature</a:t>
            </a:r>
          </a:p>
          <a:p>
            <a:endParaRPr lang="en-US" dirty="0"/>
          </a:p>
        </p:txBody>
      </p:sp>
    </p:spTree>
    <p:extLst>
      <p:ext uri="{BB962C8B-B14F-4D97-AF65-F5344CB8AC3E}">
        <p14:creationId xmlns:p14="http://schemas.microsoft.com/office/powerpoint/2010/main" val="1753940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6D7503-659A-40A0-88C2-BC7C200AF66B}"/>
              </a:ext>
            </a:extLst>
          </p:cNvPr>
          <p:cNvPicPr>
            <a:picLocks noGrp="1" noChangeAspect="1"/>
          </p:cNvPicPr>
          <p:nvPr>
            <p:ph idx="1"/>
          </p:nvPr>
        </p:nvPicPr>
        <p:blipFill>
          <a:blip r:embed="rId3">
            <a:alphaModFix amt="50000"/>
          </a:blip>
          <a:stretch>
            <a:fillRect/>
          </a:stretch>
        </p:blipFill>
        <p:spPr>
          <a:xfrm>
            <a:off x="-1" y="0"/>
            <a:ext cx="7583287" cy="6858000"/>
          </a:xfrm>
          <a:prstGeom prst="rect">
            <a:avLst/>
          </a:prstGeom>
        </p:spPr>
      </p:pic>
      <p:graphicFrame>
        <p:nvGraphicFramePr>
          <p:cNvPr id="5" name="Table 4">
            <a:extLst>
              <a:ext uri="{FF2B5EF4-FFF2-40B4-BE49-F238E27FC236}">
                <a16:creationId xmlns:a16="http://schemas.microsoft.com/office/drawing/2014/main" id="{538187E1-2D9B-48B5-901E-5943FC050852}"/>
              </a:ext>
            </a:extLst>
          </p:cNvPr>
          <p:cNvGraphicFramePr>
            <a:graphicFrameLocks noGrp="1"/>
          </p:cNvGraphicFramePr>
          <p:nvPr/>
        </p:nvGraphicFramePr>
        <p:xfrm>
          <a:off x="7583286" y="368300"/>
          <a:ext cx="4428351" cy="1105308"/>
        </p:xfrm>
        <a:graphic>
          <a:graphicData uri="http://schemas.openxmlformats.org/drawingml/2006/table">
            <a:tbl>
              <a:tblPr/>
              <a:tblGrid>
                <a:gridCol w="503437">
                  <a:extLst>
                    <a:ext uri="{9D8B030D-6E8A-4147-A177-3AD203B41FA5}">
                      <a16:colId xmlns:a16="http://schemas.microsoft.com/office/drawing/2014/main" val="997217022"/>
                    </a:ext>
                  </a:extLst>
                </a:gridCol>
                <a:gridCol w="1304925">
                  <a:extLst>
                    <a:ext uri="{9D8B030D-6E8A-4147-A177-3AD203B41FA5}">
                      <a16:colId xmlns:a16="http://schemas.microsoft.com/office/drawing/2014/main" val="3362049487"/>
                    </a:ext>
                  </a:extLst>
                </a:gridCol>
                <a:gridCol w="2619989">
                  <a:extLst>
                    <a:ext uri="{9D8B030D-6E8A-4147-A177-3AD203B41FA5}">
                      <a16:colId xmlns:a16="http://schemas.microsoft.com/office/drawing/2014/main" val="3513589885"/>
                    </a:ext>
                  </a:extLst>
                </a:gridCol>
              </a:tblGrid>
              <a:tr h="1060585">
                <a:tc>
                  <a:txBody>
                    <a:bodyPr/>
                    <a:lstStyle/>
                    <a:p>
                      <a:pPr algn="l" fontAlgn="t"/>
                      <a:r>
                        <a:rPr lang="en-US" sz="1400" b="1">
                          <a:effectLst/>
                        </a:rPr>
                        <a:t>2</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Tool Palette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A collection of tools which are used to interact with the globe and geological features via the mouse pointer.</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1695081447"/>
                  </a:ext>
                </a:extLst>
              </a:tr>
            </a:tbl>
          </a:graphicData>
        </a:graphic>
      </p:graphicFrame>
      <p:sp>
        <p:nvSpPr>
          <p:cNvPr id="6" name="TextBox 5">
            <a:extLst>
              <a:ext uri="{FF2B5EF4-FFF2-40B4-BE49-F238E27FC236}">
                <a16:creationId xmlns:a16="http://schemas.microsoft.com/office/drawing/2014/main" id="{12CD1EA7-2636-4318-A4B3-B22644651B8C}"/>
              </a:ext>
            </a:extLst>
          </p:cNvPr>
          <p:cNvSpPr txBox="1"/>
          <p:nvPr/>
        </p:nvSpPr>
        <p:spPr>
          <a:xfrm>
            <a:off x="7496484" y="6611779"/>
            <a:ext cx="4695516" cy="246221"/>
          </a:xfrm>
          <a:prstGeom prst="rect">
            <a:avLst/>
          </a:prstGeom>
          <a:noFill/>
        </p:spPr>
        <p:txBody>
          <a:bodyPr wrap="none" rtlCol="0">
            <a:spAutoFit/>
          </a:bodyPr>
          <a:lstStyle/>
          <a:p>
            <a:r>
              <a:rPr lang="en-US" sz="1000" dirty="0"/>
              <a:t>https://www.gplates.org/docs/user-manual/Introducing_The_Main_Window/</a:t>
            </a:r>
          </a:p>
        </p:txBody>
      </p:sp>
      <p:pic>
        <p:nvPicPr>
          <p:cNvPr id="1026" name="Picture 2">
            <a:extLst>
              <a:ext uri="{FF2B5EF4-FFF2-40B4-BE49-F238E27FC236}">
                <a16:creationId xmlns:a16="http://schemas.microsoft.com/office/drawing/2014/main" id="{7F705F9C-3080-4875-81B9-39591E60F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703" y="3203983"/>
            <a:ext cx="1406117" cy="14061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04C6F9-132C-48B0-9BFE-32CC7174503E}"/>
              </a:ext>
            </a:extLst>
          </p:cNvPr>
          <p:cNvSpPr txBox="1"/>
          <p:nvPr/>
        </p:nvSpPr>
        <p:spPr>
          <a:xfrm>
            <a:off x="9099487" y="3412426"/>
            <a:ext cx="2957861" cy="923330"/>
          </a:xfrm>
          <a:prstGeom prst="rect">
            <a:avLst/>
          </a:prstGeom>
          <a:noFill/>
        </p:spPr>
        <p:txBody>
          <a:bodyPr wrap="none" rtlCol="0">
            <a:spAutoFit/>
          </a:bodyPr>
          <a:lstStyle/>
          <a:p>
            <a:r>
              <a:rPr lang="en-AU" b="1" u="sng" dirty="0"/>
              <a:t>Choose Feature</a:t>
            </a:r>
          </a:p>
          <a:p>
            <a:r>
              <a:rPr lang="en-AU" i="1" dirty="0"/>
              <a:t>~ Used for selecting</a:t>
            </a:r>
          </a:p>
          <a:p>
            <a:r>
              <a:rPr lang="en-AU" i="1" dirty="0"/>
              <a:t>If selected will appear in </a:t>
            </a:r>
            <a:r>
              <a:rPr lang="en-AU" b="1" dirty="0"/>
              <a:t>10</a:t>
            </a:r>
            <a:endParaRPr lang="en-US" b="1" dirty="0"/>
          </a:p>
        </p:txBody>
      </p:sp>
      <p:pic>
        <p:nvPicPr>
          <p:cNvPr id="2050" name="Picture 2">
            <a:extLst>
              <a:ext uri="{FF2B5EF4-FFF2-40B4-BE49-F238E27FC236}">
                <a16:creationId xmlns:a16="http://schemas.microsoft.com/office/drawing/2014/main" id="{3BD69244-4935-4230-B15F-9A3DC6F27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286" y="1752061"/>
            <a:ext cx="1173469" cy="1173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DAA87F-0BB4-4380-B9C2-4210278D4922}"/>
              </a:ext>
            </a:extLst>
          </p:cNvPr>
          <p:cNvSpPr txBox="1"/>
          <p:nvPr/>
        </p:nvSpPr>
        <p:spPr>
          <a:xfrm>
            <a:off x="9099487" y="2151509"/>
            <a:ext cx="2383986" cy="923330"/>
          </a:xfrm>
          <a:prstGeom prst="rect">
            <a:avLst/>
          </a:prstGeom>
          <a:noFill/>
        </p:spPr>
        <p:txBody>
          <a:bodyPr wrap="none" rtlCol="0">
            <a:spAutoFit/>
          </a:bodyPr>
          <a:lstStyle/>
          <a:p>
            <a:r>
              <a:rPr lang="en-AU" b="1" u="sng" dirty="0"/>
              <a:t>Drag Globe</a:t>
            </a:r>
          </a:p>
          <a:p>
            <a:r>
              <a:rPr lang="en-AU" i="1" dirty="0"/>
              <a:t>~Will deselect Feature</a:t>
            </a:r>
          </a:p>
          <a:p>
            <a:endParaRPr lang="en-US" dirty="0"/>
          </a:p>
        </p:txBody>
      </p:sp>
    </p:spTree>
    <p:extLst>
      <p:ext uri="{BB962C8B-B14F-4D97-AF65-F5344CB8AC3E}">
        <p14:creationId xmlns:p14="http://schemas.microsoft.com/office/powerpoint/2010/main" val="4130817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6D7503-659A-40A0-88C2-BC7C200AF66B}"/>
              </a:ext>
            </a:extLst>
          </p:cNvPr>
          <p:cNvPicPr>
            <a:picLocks noGrp="1" noChangeAspect="1"/>
          </p:cNvPicPr>
          <p:nvPr>
            <p:ph idx="1"/>
          </p:nvPr>
        </p:nvPicPr>
        <p:blipFill>
          <a:blip r:embed="rId3">
            <a:alphaModFix amt="50000"/>
          </a:blip>
          <a:stretch>
            <a:fillRect/>
          </a:stretch>
        </p:blipFill>
        <p:spPr>
          <a:xfrm>
            <a:off x="-1" y="0"/>
            <a:ext cx="7583287" cy="6858000"/>
          </a:xfrm>
          <a:prstGeom prst="rect">
            <a:avLst/>
          </a:prstGeom>
        </p:spPr>
      </p:pic>
      <p:graphicFrame>
        <p:nvGraphicFramePr>
          <p:cNvPr id="5" name="Table 4">
            <a:extLst>
              <a:ext uri="{FF2B5EF4-FFF2-40B4-BE49-F238E27FC236}">
                <a16:creationId xmlns:a16="http://schemas.microsoft.com/office/drawing/2014/main" id="{538187E1-2D9B-48B5-901E-5943FC050852}"/>
              </a:ext>
            </a:extLst>
          </p:cNvPr>
          <p:cNvGraphicFramePr>
            <a:graphicFrameLocks noGrp="1"/>
          </p:cNvGraphicFramePr>
          <p:nvPr/>
        </p:nvGraphicFramePr>
        <p:xfrm>
          <a:off x="7583286" y="368300"/>
          <a:ext cx="4428351" cy="1105308"/>
        </p:xfrm>
        <a:graphic>
          <a:graphicData uri="http://schemas.openxmlformats.org/drawingml/2006/table">
            <a:tbl>
              <a:tblPr/>
              <a:tblGrid>
                <a:gridCol w="503437">
                  <a:extLst>
                    <a:ext uri="{9D8B030D-6E8A-4147-A177-3AD203B41FA5}">
                      <a16:colId xmlns:a16="http://schemas.microsoft.com/office/drawing/2014/main" val="997217022"/>
                    </a:ext>
                  </a:extLst>
                </a:gridCol>
                <a:gridCol w="1304925">
                  <a:extLst>
                    <a:ext uri="{9D8B030D-6E8A-4147-A177-3AD203B41FA5}">
                      <a16:colId xmlns:a16="http://schemas.microsoft.com/office/drawing/2014/main" val="3362049487"/>
                    </a:ext>
                  </a:extLst>
                </a:gridCol>
                <a:gridCol w="2619989">
                  <a:extLst>
                    <a:ext uri="{9D8B030D-6E8A-4147-A177-3AD203B41FA5}">
                      <a16:colId xmlns:a16="http://schemas.microsoft.com/office/drawing/2014/main" val="3513589885"/>
                    </a:ext>
                  </a:extLst>
                </a:gridCol>
              </a:tblGrid>
              <a:tr h="1060585">
                <a:tc>
                  <a:txBody>
                    <a:bodyPr/>
                    <a:lstStyle/>
                    <a:p>
                      <a:pPr algn="l" fontAlgn="t"/>
                      <a:r>
                        <a:rPr lang="en-US" sz="1400" b="1">
                          <a:effectLst/>
                        </a:rPr>
                        <a:t>2</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Tool Palette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A collection of tools which are used to interact with the globe and geological features via the mouse pointer.</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1695081447"/>
                  </a:ext>
                </a:extLst>
              </a:tr>
            </a:tbl>
          </a:graphicData>
        </a:graphic>
      </p:graphicFrame>
      <p:sp>
        <p:nvSpPr>
          <p:cNvPr id="6" name="TextBox 5">
            <a:extLst>
              <a:ext uri="{FF2B5EF4-FFF2-40B4-BE49-F238E27FC236}">
                <a16:creationId xmlns:a16="http://schemas.microsoft.com/office/drawing/2014/main" id="{12CD1EA7-2636-4318-A4B3-B22644651B8C}"/>
              </a:ext>
            </a:extLst>
          </p:cNvPr>
          <p:cNvSpPr txBox="1"/>
          <p:nvPr/>
        </p:nvSpPr>
        <p:spPr>
          <a:xfrm>
            <a:off x="7496484" y="6611779"/>
            <a:ext cx="4695516" cy="246221"/>
          </a:xfrm>
          <a:prstGeom prst="rect">
            <a:avLst/>
          </a:prstGeom>
          <a:noFill/>
        </p:spPr>
        <p:txBody>
          <a:bodyPr wrap="none" rtlCol="0">
            <a:spAutoFit/>
          </a:bodyPr>
          <a:lstStyle/>
          <a:p>
            <a:r>
              <a:rPr lang="en-US" sz="1000" dirty="0"/>
              <a:t>https://www.gplates.org/docs/user-manual/Introducing_The_Main_Window/</a:t>
            </a:r>
          </a:p>
        </p:txBody>
      </p:sp>
      <p:pic>
        <p:nvPicPr>
          <p:cNvPr id="1026" name="Picture 2">
            <a:extLst>
              <a:ext uri="{FF2B5EF4-FFF2-40B4-BE49-F238E27FC236}">
                <a16:creationId xmlns:a16="http://schemas.microsoft.com/office/drawing/2014/main" id="{7F705F9C-3080-4875-81B9-39591E60F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703" y="3203983"/>
            <a:ext cx="1406117" cy="14061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04C6F9-132C-48B0-9BFE-32CC7174503E}"/>
              </a:ext>
            </a:extLst>
          </p:cNvPr>
          <p:cNvSpPr txBox="1"/>
          <p:nvPr/>
        </p:nvSpPr>
        <p:spPr>
          <a:xfrm>
            <a:off x="9099487" y="3412426"/>
            <a:ext cx="2957861" cy="923330"/>
          </a:xfrm>
          <a:prstGeom prst="rect">
            <a:avLst/>
          </a:prstGeom>
          <a:noFill/>
        </p:spPr>
        <p:txBody>
          <a:bodyPr wrap="none" rtlCol="0">
            <a:spAutoFit/>
          </a:bodyPr>
          <a:lstStyle/>
          <a:p>
            <a:r>
              <a:rPr lang="en-AU" b="1" u="sng" dirty="0"/>
              <a:t>Choose Feature</a:t>
            </a:r>
          </a:p>
          <a:p>
            <a:r>
              <a:rPr lang="en-AU" i="1" dirty="0"/>
              <a:t>~ Used for selecting</a:t>
            </a:r>
          </a:p>
          <a:p>
            <a:r>
              <a:rPr lang="en-AU" i="1" dirty="0"/>
              <a:t>If selected will appear in </a:t>
            </a:r>
            <a:r>
              <a:rPr lang="en-AU" b="1" dirty="0"/>
              <a:t>10</a:t>
            </a:r>
            <a:endParaRPr lang="en-US" b="1" dirty="0"/>
          </a:p>
        </p:txBody>
      </p:sp>
      <p:pic>
        <p:nvPicPr>
          <p:cNvPr id="2050" name="Picture 2">
            <a:extLst>
              <a:ext uri="{FF2B5EF4-FFF2-40B4-BE49-F238E27FC236}">
                <a16:creationId xmlns:a16="http://schemas.microsoft.com/office/drawing/2014/main" id="{3BD69244-4935-4230-B15F-9A3DC6F27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3286" y="1752061"/>
            <a:ext cx="1173469" cy="1173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DAA87F-0BB4-4380-B9C2-4210278D4922}"/>
              </a:ext>
            </a:extLst>
          </p:cNvPr>
          <p:cNvSpPr txBox="1"/>
          <p:nvPr/>
        </p:nvSpPr>
        <p:spPr>
          <a:xfrm>
            <a:off x="9099487" y="2151509"/>
            <a:ext cx="2383986" cy="923330"/>
          </a:xfrm>
          <a:prstGeom prst="rect">
            <a:avLst/>
          </a:prstGeom>
          <a:noFill/>
        </p:spPr>
        <p:txBody>
          <a:bodyPr wrap="none" rtlCol="0">
            <a:spAutoFit/>
          </a:bodyPr>
          <a:lstStyle/>
          <a:p>
            <a:r>
              <a:rPr lang="en-AU" b="1" u="sng" dirty="0"/>
              <a:t>Drag Globe</a:t>
            </a:r>
          </a:p>
          <a:p>
            <a:r>
              <a:rPr lang="en-AU" i="1" dirty="0"/>
              <a:t>~Will deselect Feature</a:t>
            </a:r>
          </a:p>
          <a:p>
            <a:endParaRPr lang="en-US" dirty="0"/>
          </a:p>
        </p:txBody>
      </p:sp>
      <p:pic>
        <p:nvPicPr>
          <p:cNvPr id="3074" name="Picture 2">
            <a:extLst>
              <a:ext uri="{FF2B5EF4-FFF2-40B4-BE49-F238E27FC236}">
                <a16:creationId xmlns:a16="http://schemas.microsoft.com/office/drawing/2014/main" id="{5EE5B1D0-C30D-429F-8B77-4EB41262BD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3286" y="4905971"/>
            <a:ext cx="1406117" cy="14061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781FA7-C0E6-44F6-A927-FDAACBD47792}"/>
              </a:ext>
            </a:extLst>
          </p:cNvPr>
          <p:cNvSpPr txBox="1"/>
          <p:nvPr/>
        </p:nvSpPr>
        <p:spPr>
          <a:xfrm>
            <a:off x="8989403" y="4905971"/>
            <a:ext cx="3233578" cy="584775"/>
          </a:xfrm>
          <a:prstGeom prst="rect">
            <a:avLst/>
          </a:prstGeom>
          <a:noFill/>
        </p:spPr>
        <p:txBody>
          <a:bodyPr wrap="none" rtlCol="0">
            <a:spAutoFit/>
          </a:bodyPr>
          <a:lstStyle/>
          <a:p>
            <a:r>
              <a:rPr lang="en-US" sz="1600" b="1" i="0" u="sng" dirty="0" err="1">
                <a:effectLst/>
                <a:latin typeface="Open Sans" panose="020B0606030504020204" pitchFamily="34" charset="0"/>
                <a:ea typeface="Open Sans" panose="020B0606030504020204" pitchFamily="34" charset="0"/>
                <a:cs typeface="Open Sans" panose="020B0606030504020204" pitchFamily="34" charset="0"/>
              </a:rPr>
              <a:t>Digitise</a:t>
            </a:r>
            <a:r>
              <a:rPr lang="en-US" sz="1600" b="1" i="0" u="sng" dirty="0">
                <a:effectLst/>
                <a:latin typeface="Open Sans" panose="020B0606030504020204" pitchFamily="34" charset="0"/>
                <a:ea typeface="Open Sans" panose="020B0606030504020204" pitchFamily="34" charset="0"/>
                <a:cs typeface="Open Sans" panose="020B0606030504020204" pitchFamily="34" charset="0"/>
              </a:rPr>
              <a:t> Multi-point Geometry</a:t>
            </a:r>
          </a:p>
          <a:p>
            <a:r>
              <a:rPr lang="en-US" sz="1600" dirty="0">
                <a:latin typeface="Open Sans" panose="020B0606030504020204" pitchFamily="34" charset="0"/>
                <a:ea typeface="Open Sans" panose="020B0606030504020204" pitchFamily="34" charset="0"/>
                <a:cs typeface="Open Sans" panose="020B0606030504020204" pitchFamily="34" charset="0"/>
              </a:rPr>
              <a:t>~Used for creating new features</a:t>
            </a:r>
          </a:p>
        </p:txBody>
      </p:sp>
    </p:spTree>
    <p:extLst>
      <p:ext uri="{BB962C8B-B14F-4D97-AF65-F5344CB8AC3E}">
        <p14:creationId xmlns:p14="http://schemas.microsoft.com/office/powerpoint/2010/main" val="2521912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88A8-8917-43C3-9057-E9A818DA8BDC}"/>
              </a:ext>
            </a:extLst>
          </p:cNvPr>
          <p:cNvSpPr>
            <a:spLocks noGrp="1"/>
          </p:cNvSpPr>
          <p:nvPr>
            <p:ph type="title"/>
          </p:nvPr>
        </p:nvSpPr>
        <p:spPr>
          <a:xfrm>
            <a:off x="419100" y="1089025"/>
            <a:ext cx="10515600" cy="1325563"/>
          </a:xfrm>
        </p:spPr>
        <p:txBody>
          <a:bodyPr>
            <a:normAutofit/>
          </a:bodyPr>
          <a:lstStyle/>
          <a:p>
            <a:r>
              <a:rPr lang="en-AU" sz="7200" b="1" dirty="0">
                <a:solidFill>
                  <a:schemeClr val="tx2">
                    <a:lumMod val="75000"/>
                  </a:schemeClr>
                </a:solidFill>
              </a:rPr>
              <a:t>Tutorial Links</a:t>
            </a:r>
            <a:endParaRPr lang="en-US" sz="7200" b="1" dirty="0">
              <a:solidFill>
                <a:schemeClr val="tx2">
                  <a:lumMod val="75000"/>
                </a:schemeClr>
              </a:solidFill>
            </a:endParaRPr>
          </a:p>
        </p:txBody>
      </p:sp>
      <p:sp>
        <p:nvSpPr>
          <p:cNvPr id="3" name="Content Placeholder 2">
            <a:extLst>
              <a:ext uri="{FF2B5EF4-FFF2-40B4-BE49-F238E27FC236}">
                <a16:creationId xmlns:a16="http://schemas.microsoft.com/office/drawing/2014/main" id="{3D90F158-9D76-4E09-9CFB-6511EF597362}"/>
              </a:ext>
            </a:extLst>
          </p:cNvPr>
          <p:cNvSpPr>
            <a:spLocks noGrp="1"/>
          </p:cNvSpPr>
          <p:nvPr>
            <p:ph idx="1"/>
          </p:nvPr>
        </p:nvSpPr>
        <p:spPr>
          <a:xfrm>
            <a:off x="838200" y="3635375"/>
            <a:ext cx="10515600" cy="4351338"/>
          </a:xfrm>
        </p:spPr>
        <p:txBody>
          <a:bodyPr/>
          <a:lstStyle/>
          <a:p>
            <a:r>
              <a:rPr lang="en-US" dirty="0">
                <a:hlinkClick r:id="rId2"/>
              </a:rPr>
              <a:t>Single point reconstructions | GPlates for System </a:t>
            </a:r>
            <a:r>
              <a:rPr lang="en-US" dirty="0" err="1">
                <a:hlinkClick r:id="rId2"/>
              </a:rPr>
              <a:t>Erde</a:t>
            </a:r>
            <a:r>
              <a:rPr lang="en-US" dirty="0">
                <a:hlinkClick r:id="rId2"/>
              </a:rPr>
              <a:t> III. (adamtkocsis.com)</a:t>
            </a:r>
            <a:endParaRPr lang="en-US" dirty="0"/>
          </a:p>
          <a:p>
            <a:endParaRPr lang="en-US" dirty="0"/>
          </a:p>
          <a:p>
            <a:r>
              <a:rPr lang="en-US" dirty="0">
                <a:hlinkClick r:id="rId2"/>
              </a:rPr>
              <a:t>https://adamtkocsis.com/se3-gplates/singlepoint/</a:t>
            </a:r>
            <a:endParaRPr lang="en-US" dirty="0"/>
          </a:p>
          <a:p>
            <a:endParaRPr lang="en-US" dirty="0"/>
          </a:p>
        </p:txBody>
      </p:sp>
      <p:pic>
        <p:nvPicPr>
          <p:cNvPr id="4" name="Picture 4">
            <a:extLst>
              <a:ext uri="{FF2B5EF4-FFF2-40B4-BE49-F238E27FC236}">
                <a16:creationId xmlns:a16="http://schemas.microsoft.com/office/drawing/2014/main" id="{7DE4AB0B-9C57-4EC2-8E3C-E66375172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8604" y="124134"/>
            <a:ext cx="3403396" cy="294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470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62117-AA15-4306-BBEC-86B9AF11890E}"/>
              </a:ext>
            </a:extLst>
          </p:cNvPr>
          <p:cNvSpPr>
            <a:spLocks noGrp="1"/>
          </p:cNvSpPr>
          <p:nvPr>
            <p:ph type="title"/>
          </p:nvPr>
        </p:nvSpPr>
        <p:spPr>
          <a:xfrm>
            <a:off x="542925" y="503238"/>
            <a:ext cx="10515600" cy="2527108"/>
          </a:xfrm>
        </p:spPr>
        <p:txBody>
          <a:bodyPr>
            <a:normAutofit/>
          </a:bodyPr>
          <a:lstStyle/>
          <a:p>
            <a:r>
              <a:rPr lang="en-AU" sz="7200" b="1" dirty="0">
                <a:solidFill>
                  <a:schemeClr val="tx2">
                    <a:lumMod val="75000"/>
                  </a:schemeClr>
                </a:solidFill>
              </a:rPr>
              <a:t>EXTENSION </a:t>
            </a:r>
            <a:br>
              <a:rPr lang="en-AU" sz="7200" b="1" dirty="0">
                <a:solidFill>
                  <a:schemeClr val="tx2">
                    <a:lumMod val="75000"/>
                  </a:schemeClr>
                </a:solidFill>
              </a:rPr>
            </a:br>
            <a:r>
              <a:rPr lang="en-AU" sz="7200" b="1" dirty="0">
                <a:solidFill>
                  <a:schemeClr val="tx2">
                    <a:lumMod val="75000"/>
                  </a:schemeClr>
                </a:solidFill>
              </a:rPr>
              <a:t>Tutorial Links</a:t>
            </a:r>
            <a:endParaRPr lang="en-US" sz="7200" b="1" dirty="0">
              <a:solidFill>
                <a:schemeClr val="tx2">
                  <a:lumMod val="75000"/>
                </a:schemeClr>
              </a:solidFill>
            </a:endParaRPr>
          </a:p>
        </p:txBody>
      </p:sp>
      <p:sp>
        <p:nvSpPr>
          <p:cNvPr id="3" name="Content Placeholder 2">
            <a:extLst>
              <a:ext uri="{FF2B5EF4-FFF2-40B4-BE49-F238E27FC236}">
                <a16:creationId xmlns:a16="http://schemas.microsoft.com/office/drawing/2014/main" id="{A9BD90D4-6E73-4E56-9C7B-DECF02E86CBA}"/>
              </a:ext>
            </a:extLst>
          </p:cNvPr>
          <p:cNvSpPr>
            <a:spLocks noGrp="1"/>
          </p:cNvSpPr>
          <p:nvPr>
            <p:ph idx="1"/>
          </p:nvPr>
        </p:nvSpPr>
        <p:spPr>
          <a:xfrm>
            <a:off x="838200" y="3718117"/>
            <a:ext cx="10515600" cy="2636645"/>
          </a:xfrm>
        </p:spPr>
        <p:txBody>
          <a:bodyPr/>
          <a:lstStyle/>
          <a:p>
            <a:r>
              <a:rPr lang="en-US" dirty="0">
                <a:hlinkClick r:id="rId3"/>
              </a:rPr>
              <a:t>https://adamtkocsis.com/se3-gplates/multipoint/</a:t>
            </a:r>
            <a:endParaRPr lang="en-US" dirty="0"/>
          </a:p>
          <a:p>
            <a:endParaRPr lang="en-US" dirty="0"/>
          </a:p>
          <a:p>
            <a:r>
              <a:rPr lang="en-US" dirty="0">
                <a:hlinkClick r:id="rId3"/>
              </a:rPr>
              <a:t>Reconstructing actual data | GPlates for System </a:t>
            </a:r>
            <a:r>
              <a:rPr lang="en-US" dirty="0" err="1">
                <a:hlinkClick r:id="rId3"/>
              </a:rPr>
              <a:t>Erde</a:t>
            </a:r>
            <a:r>
              <a:rPr lang="en-US" dirty="0">
                <a:hlinkClick r:id="rId3"/>
              </a:rPr>
              <a:t> III. (adamtkocsis.com)</a:t>
            </a:r>
            <a:endParaRPr lang="en-US" dirty="0"/>
          </a:p>
        </p:txBody>
      </p:sp>
      <p:pic>
        <p:nvPicPr>
          <p:cNvPr id="4" name="Picture 4">
            <a:extLst>
              <a:ext uri="{FF2B5EF4-FFF2-40B4-BE49-F238E27FC236}">
                <a16:creationId xmlns:a16="http://schemas.microsoft.com/office/drawing/2014/main" id="{86A89AF6-076C-42CB-AFF2-DC15B9EF0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8604" y="124134"/>
            <a:ext cx="3403396" cy="294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933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2E6BB8-D475-4D4E-9841-AFC9F1DBBCDF}"/>
              </a:ext>
            </a:extLst>
          </p:cNvPr>
          <p:cNvPicPr>
            <a:picLocks noChangeAspect="1"/>
          </p:cNvPicPr>
          <p:nvPr/>
        </p:nvPicPr>
        <p:blipFill>
          <a:blip r:embed="rId2"/>
          <a:stretch>
            <a:fillRect/>
          </a:stretch>
        </p:blipFill>
        <p:spPr>
          <a:xfrm>
            <a:off x="456741" y="0"/>
            <a:ext cx="11278518" cy="6858000"/>
          </a:xfrm>
          <a:prstGeom prst="rect">
            <a:avLst/>
          </a:prstGeom>
        </p:spPr>
      </p:pic>
      <p:sp>
        <p:nvSpPr>
          <p:cNvPr id="3" name="Content Placeholder 2">
            <a:extLst>
              <a:ext uri="{FF2B5EF4-FFF2-40B4-BE49-F238E27FC236}">
                <a16:creationId xmlns:a16="http://schemas.microsoft.com/office/drawing/2014/main" id="{56B6601F-2229-4B08-93E5-3CA2B87C7A3D}"/>
              </a:ext>
            </a:extLst>
          </p:cNvPr>
          <p:cNvSpPr>
            <a:spLocks noGrp="1"/>
          </p:cNvSpPr>
          <p:nvPr>
            <p:ph idx="1"/>
          </p:nvPr>
        </p:nvSpPr>
        <p:spPr>
          <a:xfrm>
            <a:off x="838200" y="5205640"/>
            <a:ext cx="10515600" cy="1146175"/>
          </a:xfrm>
        </p:spPr>
        <p:txBody>
          <a:bodyPr/>
          <a:lstStyle/>
          <a:p>
            <a:pPr algn="r"/>
            <a:r>
              <a:rPr lang="en-US" sz="1200" dirty="0">
                <a:solidFill>
                  <a:schemeClr val="bg1"/>
                </a:solidFill>
                <a:hlinkClick r:id="rId3">
                  <a:extLst>
                    <a:ext uri="{A12FA001-AC4F-418D-AE19-62706E023703}">
                      <ahyp:hlinkClr xmlns:ahyp="http://schemas.microsoft.com/office/drawing/2018/hyperlinkcolor" val="tx"/>
                    </a:ext>
                  </a:extLst>
                </a:hlinkClick>
              </a:rPr>
              <a:t>DDE | Web-GPlates (deep-time.org)</a:t>
            </a:r>
            <a:endParaRPr lang="en-US" sz="1200" dirty="0">
              <a:solidFill>
                <a:schemeClr val="bg1"/>
              </a:solidFill>
            </a:endParaRPr>
          </a:p>
          <a:p>
            <a:pPr algn="r"/>
            <a:r>
              <a:rPr lang="en-US" sz="1200" dirty="0">
                <a:solidFill>
                  <a:schemeClr val="bg1"/>
                </a:solidFill>
              </a:rPr>
              <a:t>https://dplanet.deep-time.org/DPlanet</a:t>
            </a:r>
            <a:r>
              <a:rPr lang="en-US" dirty="0"/>
              <a:t>/</a:t>
            </a:r>
          </a:p>
        </p:txBody>
      </p:sp>
    </p:spTree>
    <p:extLst>
      <p:ext uri="{BB962C8B-B14F-4D97-AF65-F5344CB8AC3E}">
        <p14:creationId xmlns:p14="http://schemas.microsoft.com/office/powerpoint/2010/main" val="160418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50BAE2-045B-4E59-9635-54C7E5277788}"/>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1B1FB9-D181-4A2A-9451-287510974737}"/>
              </a:ext>
            </a:extLst>
          </p:cNvPr>
          <p:cNvSpPr>
            <a:spLocks noGrp="1"/>
          </p:cNvSpPr>
          <p:nvPr>
            <p:ph type="title"/>
          </p:nvPr>
        </p:nvSpPr>
        <p:spPr>
          <a:xfrm>
            <a:off x="361950" y="2766218"/>
            <a:ext cx="10515600" cy="1325563"/>
          </a:xfrm>
        </p:spPr>
        <p:txBody>
          <a:bodyPr/>
          <a:lstStyle/>
          <a:p>
            <a:r>
              <a:rPr lang="en-AU" b="1" dirty="0">
                <a:solidFill>
                  <a:schemeClr val="bg1"/>
                </a:solidFill>
              </a:rPr>
              <a:t>Assignment</a:t>
            </a:r>
            <a:endParaRPr lang="en-US" b="1" dirty="0">
              <a:solidFill>
                <a:schemeClr val="bg1"/>
              </a:solidFill>
            </a:endParaRPr>
          </a:p>
        </p:txBody>
      </p:sp>
      <p:sp>
        <p:nvSpPr>
          <p:cNvPr id="3" name="Content Placeholder 2">
            <a:extLst>
              <a:ext uri="{FF2B5EF4-FFF2-40B4-BE49-F238E27FC236}">
                <a16:creationId xmlns:a16="http://schemas.microsoft.com/office/drawing/2014/main" id="{EB389A4D-423F-429F-ABD4-DB52B87388B5}"/>
              </a:ext>
            </a:extLst>
          </p:cNvPr>
          <p:cNvSpPr>
            <a:spLocks noGrp="1"/>
          </p:cNvSpPr>
          <p:nvPr>
            <p:ph idx="1"/>
          </p:nvPr>
        </p:nvSpPr>
        <p:spPr>
          <a:xfrm>
            <a:off x="5162550" y="2052638"/>
            <a:ext cx="6667500" cy="3090862"/>
          </a:xfrm>
        </p:spPr>
        <p:txBody>
          <a:bodyPr/>
          <a:lstStyle/>
          <a:p>
            <a:r>
              <a:rPr lang="en-US" dirty="0"/>
              <a:t>Practical exercise with GPlates</a:t>
            </a:r>
          </a:p>
          <a:p>
            <a:r>
              <a:rPr lang="en-US" dirty="0"/>
              <a:t>Short report (max. 3 A4 pages)</a:t>
            </a:r>
          </a:p>
          <a:p>
            <a:r>
              <a:rPr lang="en-US" dirty="0"/>
              <a:t>Assignment can be written in German</a:t>
            </a:r>
          </a:p>
          <a:p>
            <a:r>
              <a:rPr lang="en-US" dirty="0"/>
              <a:t>Due until the end of the lecture period (July) - necessary to pass the course</a:t>
            </a:r>
          </a:p>
        </p:txBody>
      </p:sp>
      <p:sp>
        <p:nvSpPr>
          <p:cNvPr id="7" name="TextBox 6">
            <a:extLst>
              <a:ext uri="{FF2B5EF4-FFF2-40B4-BE49-F238E27FC236}">
                <a16:creationId xmlns:a16="http://schemas.microsoft.com/office/drawing/2014/main" id="{B6B11CAB-E6D6-492D-9584-74F0B9D92D0C}"/>
              </a:ext>
            </a:extLst>
          </p:cNvPr>
          <p:cNvSpPr txBox="1"/>
          <p:nvPr/>
        </p:nvSpPr>
        <p:spPr>
          <a:xfrm>
            <a:off x="5082361" y="6341943"/>
            <a:ext cx="7109639" cy="369332"/>
          </a:xfrm>
          <a:prstGeom prst="rect">
            <a:avLst/>
          </a:prstGeom>
          <a:noFill/>
        </p:spPr>
        <p:txBody>
          <a:bodyPr wrap="none" rtlCol="0">
            <a:spAutoFit/>
          </a:bodyPr>
          <a:lstStyle/>
          <a:p>
            <a:r>
              <a:rPr lang="en-US" dirty="0">
                <a:hlinkClick r:id="rId3"/>
              </a:rPr>
              <a:t>The Assignment | GPlates for System </a:t>
            </a:r>
            <a:r>
              <a:rPr lang="en-US" dirty="0" err="1">
                <a:hlinkClick r:id="rId3"/>
              </a:rPr>
              <a:t>Erde</a:t>
            </a:r>
            <a:r>
              <a:rPr lang="en-US" dirty="0">
                <a:hlinkClick r:id="rId3"/>
              </a:rPr>
              <a:t> III. (adamtkocsis.com)</a:t>
            </a:r>
            <a:endParaRPr lang="en-US" dirty="0"/>
          </a:p>
        </p:txBody>
      </p:sp>
    </p:spTree>
    <p:extLst>
      <p:ext uri="{BB962C8B-B14F-4D97-AF65-F5344CB8AC3E}">
        <p14:creationId xmlns:p14="http://schemas.microsoft.com/office/powerpoint/2010/main" val="399984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BBAA9-E656-4833-A91F-2E406703F276}"/>
              </a:ext>
            </a:extLst>
          </p:cNvPr>
          <p:cNvSpPr/>
          <p:nvPr/>
        </p:nvSpPr>
        <p:spPr>
          <a:xfrm>
            <a:off x="0" y="-1905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2" name="Title 1">
            <a:extLst>
              <a:ext uri="{FF2B5EF4-FFF2-40B4-BE49-F238E27FC236}">
                <a16:creationId xmlns:a16="http://schemas.microsoft.com/office/drawing/2014/main" id="{A25930CF-0D1F-40BC-8117-AAC1F7F4356B}"/>
              </a:ext>
            </a:extLst>
          </p:cNvPr>
          <p:cNvSpPr>
            <a:spLocks noGrp="1"/>
          </p:cNvSpPr>
          <p:nvPr>
            <p:ph type="title"/>
          </p:nvPr>
        </p:nvSpPr>
        <p:spPr/>
        <p:txBody>
          <a:bodyPr>
            <a:normAutofit/>
          </a:bodyPr>
          <a:lstStyle/>
          <a:p>
            <a:r>
              <a:rPr lang="en-AU"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Revision</a:t>
            </a:r>
            <a:endPar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2F77157A-EE2D-4C71-8749-51A7B5E672B5}"/>
              </a:ext>
            </a:extLst>
          </p:cNvPr>
          <p:cNvSpPr>
            <a:spLocks noGrp="1"/>
          </p:cNvSpPr>
          <p:nvPr>
            <p:ph idx="1"/>
          </p:nvPr>
        </p:nvSpPr>
        <p:spPr>
          <a:xfrm>
            <a:off x="838200" y="2074863"/>
            <a:ext cx="10515600" cy="4351338"/>
          </a:xfrm>
        </p:spPr>
        <p:txBody>
          <a:bodyPr>
            <a:normAutofit/>
          </a:bodyPr>
          <a:lstStyle/>
          <a:p>
            <a:r>
              <a:rPr lang="en-AU" sz="3200" dirty="0"/>
              <a:t>Plate tectonics is the theory that underpins plate reconstructions</a:t>
            </a:r>
          </a:p>
          <a:p>
            <a:r>
              <a:rPr lang="en-AU" sz="3200" dirty="0" err="1"/>
              <a:t>Palaeomagentic</a:t>
            </a:r>
            <a:r>
              <a:rPr lang="en-AU" sz="3200" dirty="0"/>
              <a:t> data helps us to create </a:t>
            </a:r>
            <a:r>
              <a:rPr lang="en-AU" sz="3200" dirty="0" err="1"/>
              <a:t>euler</a:t>
            </a:r>
            <a:r>
              <a:rPr lang="en-AU" sz="3200" dirty="0"/>
              <a:t> poles and our plate rotations</a:t>
            </a:r>
          </a:p>
          <a:p>
            <a:r>
              <a:rPr lang="en-AU" sz="3200" dirty="0"/>
              <a:t>A collection of </a:t>
            </a:r>
            <a:r>
              <a:rPr lang="en-AU" sz="3200" dirty="0" err="1"/>
              <a:t>euler</a:t>
            </a:r>
            <a:r>
              <a:rPr lang="en-AU" sz="3200" dirty="0"/>
              <a:t> poles leads to the development of Apparent Polar wander</a:t>
            </a:r>
          </a:p>
          <a:p>
            <a:r>
              <a:rPr lang="en-AU" sz="3200" dirty="0"/>
              <a:t>There are many plate models and some are better for some purposes than others</a:t>
            </a:r>
          </a:p>
          <a:p>
            <a:endParaRPr lang="en-AU" sz="3200" dirty="0"/>
          </a:p>
          <a:p>
            <a:endParaRPr lang="en-US" sz="3200" dirty="0"/>
          </a:p>
        </p:txBody>
      </p:sp>
    </p:spTree>
    <p:extLst>
      <p:ext uri="{BB962C8B-B14F-4D97-AF65-F5344CB8AC3E}">
        <p14:creationId xmlns:p14="http://schemas.microsoft.com/office/powerpoint/2010/main" val="830735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EB0794-44D4-493B-93A9-C77FBB76B731}"/>
              </a:ext>
            </a:extLst>
          </p:cNvPr>
          <p:cNvSpPr/>
          <p:nvPr/>
        </p:nvSpPr>
        <p:spPr>
          <a:xfrm>
            <a:off x="0" y="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400" b="1" dirty="0"/>
          </a:p>
        </p:txBody>
      </p:sp>
      <p:sp>
        <p:nvSpPr>
          <p:cNvPr id="4" name="Title 1">
            <a:extLst>
              <a:ext uri="{FF2B5EF4-FFF2-40B4-BE49-F238E27FC236}">
                <a16:creationId xmlns:a16="http://schemas.microsoft.com/office/drawing/2014/main" id="{8897833E-E16E-456D-B6AE-07CCF41CB360}"/>
              </a:ext>
            </a:extLst>
          </p:cNvPr>
          <p:cNvSpPr txBox="1">
            <a:spLocks/>
          </p:cNvSpPr>
          <p:nvPr/>
        </p:nvSpPr>
        <p:spPr>
          <a:xfrm>
            <a:off x="466725" y="314325"/>
            <a:ext cx="11039475" cy="1528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Mantle RF and </a:t>
            </a:r>
            <a:r>
              <a:rPr lang="en-US"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Palaeomag</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RF</a:t>
            </a:r>
          </a:p>
        </p:txBody>
      </p:sp>
      <p:pic>
        <p:nvPicPr>
          <p:cNvPr id="5" name="Picture 2" descr="Whole Foods Selling Pre-Peeled Oranges">
            <a:extLst>
              <a:ext uri="{FF2B5EF4-FFF2-40B4-BE49-F238E27FC236}">
                <a16:creationId xmlns:a16="http://schemas.microsoft.com/office/drawing/2014/main" id="{A7F46A4B-28FF-4B4C-86F4-F51A6310C8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1487"/>
          <a:stretch/>
        </p:blipFill>
        <p:spPr bwMode="auto">
          <a:xfrm>
            <a:off x="134459" y="2183730"/>
            <a:ext cx="5961541" cy="351042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Using orange peel to deter pests for good | Homes &amp; Gardens">
            <a:extLst>
              <a:ext uri="{FF2B5EF4-FFF2-40B4-BE49-F238E27FC236}">
                <a16:creationId xmlns:a16="http://schemas.microsoft.com/office/drawing/2014/main" id="{7618B547-8229-4534-AB10-174FC8C21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4" r="3027"/>
          <a:stretch/>
        </p:blipFill>
        <p:spPr bwMode="auto">
          <a:xfrm>
            <a:off x="6356059" y="2183730"/>
            <a:ext cx="5623420" cy="351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591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E550DE-2D7F-4A66-956D-32C3E8EEBA7B}"/>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4B688517-4105-4BFD-9168-BCB4EDD87FFB}"/>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2" name="Title 1">
            <a:extLst>
              <a:ext uri="{FF2B5EF4-FFF2-40B4-BE49-F238E27FC236}">
                <a16:creationId xmlns:a16="http://schemas.microsoft.com/office/drawing/2014/main" id="{939161F6-20FA-41F5-BC7A-FFF687CF553C}"/>
              </a:ext>
            </a:extLst>
          </p:cNvPr>
          <p:cNvSpPr>
            <a:spLocks noGrp="1"/>
          </p:cNvSpPr>
          <p:nvPr>
            <p:ph type="title"/>
          </p:nvPr>
        </p:nvSpPr>
        <p:spPr>
          <a:xfrm>
            <a:off x="341312" y="390525"/>
            <a:ext cx="4333875" cy="5695950"/>
          </a:xfrm>
        </p:spPr>
        <p:txBody>
          <a:bodyPr>
            <a:normAutofit/>
          </a:bodyPr>
          <a:lstStyle/>
          <a:p>
            <a:r>
              <a:rPr lang="en-AU" sz="5400" b="1" dirty="0">
                <a:solidFill>
                  <a:schemeClr val="bg1"/>
                </a:solidFill>
              </a:rPr>
              <a:t>Apparent Polar Wander?</a:t>
            </a:r>
            <a:br>
              <a:rPr lang="en-AU" sz="5400" b="1" dirty="0">
                <a:solidFill>
                  <a:schemeClr val="bg1"/>
                </a:solidFill>
              </a:rPr>
            </a:br>
            <a:br>
              <a:rPr lang="en-AU" sz="5400" b="1" dirty="0">
                <a:solidFill>
                  <a:schemeClr val="bg1"/>
                </a:solidFill>
              </a:rPr>
            </a:br>
            <a:r>
              <a:rPr lang="en-AU" sz="5400" b="1" dirty="0">
                <a:solidFill>
                  <a:schemeClr val="bg1"/>
                </a:solidFill>
              </a:rPr>
              <a:t>True </a:t>
            </a:r>
            <a:br>
              <a:rPr lang="en-AU" sz="5400" b="1" dirty="0">
                <a:solidFill>
                  <a:schemeClr val="bg1"/>
                </a:solidFill>
              </a:rPr>
            </a:br>
            <a:r>
              <a:rPr lang="en-AU" sz="5400" b="1" dirty="0">
                <a:solidFill>
                  <a:schemeClr val="bg1"/>
                </a:solidFill>
              </a:rPr>
              <a:t>Polar Wander?</a:t>
            </a:r>
            <a:endParaRPr lang="en-US" sz="5400" b="1" dirty="0">
              <a:solidFill>
                <a:schemeClr val="bg1"/>
              </a:solidFill>
            </a:endParaRPr>
          </a:p>
        </p:txBody>
      </p:sp>
    </p:spTree>
    <p:extLst>
      <p:ext uri="{BB962C8B-B14F-4D97-AF65-F5344CB8AC3E}">
        <p14:creationId xmlns:p14="http://schemas.microsoft.com/office/powerpoint/2010/main" val="3677034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rth">
            <a:extLst>
              <a:ext uri="{FF2B5EF4-FFF2-40B4-BE49-F238E27FC236}">
                <a16:creationId xmlns:a16="http://schemas.microsoft.com/office/drawing/2014/main" id="{09534975-1DA8-4CC1-865B-764FB90F6D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8" b="9220"/>
          <a:stretch/>
        </p:blipFill>
        <p:spPr bwMode="auto">
          <a:xfrm>
            <a:off x="5016499" y="1543351"/>
            <a:ext cx="7175501" cy="39581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688517-4105-4BFD-9168-BCB4EDD87FFB}"/>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2" name="Title 1">
            <a:extLst>
              <a:ext uri="{FF2B5EF4-FFF2-40B4-BE49-F238E27FC236}">
                <a16:creationId xmlns:a16="http://schemas.microsoft.com/office/drawing/2014/main" id="{939161F6-20FA-41F5-BC7A-FFF687CF553C}"/>
              </a:ext>
            </a:extLst>
          </p:cNvPr>
          <p:cNvSpPr>
            <a:spLocks noGrp="1"/>
          </p:cNvSpPr>
          <p:nvPr>
            <p:ph type="title"/>
          </p:nvPr>
        </p:nvSpPr>
        <p:spPr>
          <a:xfrm>
            <a:off x="341312" y="390525"/>
            <a:ext cx="4333875" cy="5695950"/>
          </a:xfrm>
        </p:spPr>
        <p:txBody>
          <a:bodyPr>
            <a:normAutofit/>
          </a:bodyPr>
          <a:lstStyle/>
          <a:p>
            <a:r>
              <a:rPr lang="en-AU" sz="5400" b="1" dirty="0">
                <a:solidFill>
                  <a:schemeClr val="bg1"/>
                </a:solidFill>
              </a:rPr>
              <a:t>Apparent Polar Wander?</a:t>
            </a:r>
            <a:br>
              <a:rPr lang="en-AU" sz="5400" b="1" dirty="0">
                <a:solidFill>
                  <a:schemeClr val="bg1"/>
                </a:solidFill>
              </a:rPr>
            </a:br>
            <a:br>
              <a:rPr lang="en-AU" sz="5400" b="1" dirty="0">
                <a:solidFill>
                  <a:schemeClr val="bg1"/>
                </a:solidFill>
              </a:rPr>
            </a:br>
            <a:r>
              <a:rPr lang="en-AU" sz="5400" b="1" dirty="0">
                <a:solidFill>
                  <a:schemeClr val="tx2">
                    <a:lumMod val="60000"/>
                    <a:lumOff val="40000"/>
                  </a:schemeClr>
                </a:solidFill>
              </a:rPr>
              <a:t>True </a:t>
            </a:r>
            <a:br>
              <a:rPr lang="en-AU" sz="5400" b="1" dirty="0">
                <a:solidFill>
                  <a:schemeClr val="tx2">
                    <a:lumMod val="60000"/>
                    <a:lumOff val="40000"/>
                  </a:schemeClr>
                </a:solidFill>
              </a:rPr>
            </a:br>
            <a:r>
              <a:rPr lang="en-AU" sz="5400" b="1" dirty="0">
                <a:solidFill>
                  <a:schemeClr val="tx2">
                    <a:lumMod val="60000"/>
                    <a:lumOff val="40000"/>
                  </a:schemeClr>
                </a:solidFill>
              </a:rPr>
              <a:t>Polar Wander?</a:t>
            </a:r>
            <a:endParaRPr lang="en-US" sz="5400" b="1" dirty="0">
              <a:solidFill>
                <a:schemeClr val="tx2">
                  <a:lumMod val="60000"/>
                  <a:lumOff val="40000"/>
                </a:schemeClr>
              </a:solidFill>
            </a:endParaRPr>
          </a:p>
        </p:txBody>
      </p:sp>
    </p:spTree>
    <p:extLst>
      <p:ext uri="{BB962C8B-B14F-4D97-AF65-F5344CB8AC3E}">
        <p14:creationId xmlns:p14="http://schemas.microsoft.com/office/powerpoint/2010/main" val="3209949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E550DE-2D7F-4A66-956D-32C3E8EEBA7B}"/>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4B688517-4105-4BFD-9168-BCB4EDD87FFB}"/>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2" name="Title 1">
            <a:extLst>
              <a:ext uri="{FF2B5EF4-FFF2-40B4-BE49-F238E27FC236}">
                <a16:creationId xmlns:a16="http://schemas.microsoft.com/office/drawing/2014/main" id="{939161F6-20FA-41F5-BC7A-FFF687CF553C}"/>
              </a:ext>
            </a:extLst>
          </p:cNvPr>
          <p:cNvSpPr>
            <a:spLocks noGrp="1"/>
          </p:cNvSpPr>
          <p:nvPr>
            <p:ph type="title"/>
          </p:nvPr>
        </p:nvSpPr>
        <p:spPr>
          <a:xfrm>
            <a:off x="341312" y="390525"/>
            <a:ext cx="4333875" cy="5695950"/>
          </a:xfrm>
        </p:spPr>
        <p:txBody>
          <a:bodyPr>
            <a:normAutofit/>
          </a:bodyPr>
          <a:lstStyle/>
          <a:p>
            <a:r>
              <a:rPr lang="en-AU" sz="5400" b="1" dirty="0">
                <a:solidFill>
                  <a:schemeClr val="tx2">
                    <a:lumMod val="60000"/>
                    <a:lumOff val="40000"/>
                  </a:schemeClr>
                </a:solidFill>
              </a:rPr>
              <a:t>Apparent Polar Wander?</a:t>
            </a:r>
            <a:br>
              <a:rPr lang="en-AU" sz="5400" b="1" dirty="0">
                <a:solidFill>
                  <a:schemeClr val="bg1"/>
                </a:solidFill>
              </a:rPr>
            </a:br>
            <a:br>
              <a:rPr lang="en-AU" sz="5400" b="1" dirty="0">
                <a:solidFill>
                  <a:schemeClr val="bg1"/>
                </a:solidFill>
              </a:rPr>
            </a:br>
            <a:r>
              <a:rPr lang="en-AU" sz="5400" b="1" dirty="0">
                <a:solidFill>
                  <a:schemeClr val="bg1"/>
                </a:solidFill>
              </a:rPr>
              <a:t>True </a:t>
            </a:r>
            <a:br>
              <a:rPr lang="en-AU" sz="5400" b="1" dirty="0">
                <a:solidFill>
                  <a:schemeClr val="bg1"/>
                </a:solidFill>
              </a:rPr>
            </a:br>
            <a:r>
              <a:rPr lang="en-AU" sz="5400" b="1" dirty="0">
                <a:solidFill>
                  <a:schemeClr val="bg1"/>
                </a:solidFill>
              </a:rPr>
              <a:t>Polar Wander?</a:t>
            </a:r>
            <a:endParaRPr lang="en-US" sz="5400" b="1" dirty="0">
              <a:solidFill>
                <a:schemeClr val="bg1"/>
              </a:solidFill>
            </a:endParaRPr>
          </a:p>
        </p:txBody>
      </p:sp>
      <p:pic>
        <p:nvPicPr>
          <p:cNvPr id="6" name="Picture 2" descr="Lunar true polar wander inferred from polar hydrogen - CaltechAUTHORS">
            <a:extLst>
              <a:ext uri="{FF2B5EF4-FFF2-40B4-BE49-F238E27FC236}">
                <a16:creationId xmlns:a16="http://schemas.microsoft.com/office/drawing/2014/main" id="{C65CAA63-106D-4308-96BF-F33D42F19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476" y="99524"/>
            <a:ext cx="5499100" cy="652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159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en Sans">
      <a:majorFont>
        <a:latin typeface="Open Sans"/>
        <a:ea typeface="Open Sans"/>
        <a:cs typeface=""/>
      </a:majorFont>
      <a:minorFont>
        <a:latin typeface="Open Sans"/>
        <a:ea typeface="Open 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2212</Words>
  <Application>Microsoft Office PowerPoint</Application>
  <PresentationFormat>Widescreen</PresentationFormat>
  <Paragraphs>198</Paragraphs>
  <Slides>39</Slides>
  <Notes>20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ElsevierGulliver</vt:lpstr>
      <vt:lpstr>Gill Sans</vt:lpstr>
      <vt:lpstr>Harding</vt:lpstr>
      <vt:lpstr>inherit</vt:lpstr>
      <vt:lpstr>NexusSans</vt:lpstr>
      <vt:lpstr>Abadi</vt:lpstr>
      <vt:lpstr>Arial</vt:lpstr>
      <vt:lpstr>Calibri</vt:lpstr>
      <vt:lpstr>Open Sans</vt:lpstr>
      <vt:lpstr>Office Theme</vt:lpstr>
      <vt:lpstr>PowerPoint Presentation</vt:lpstr>
      <vt:lpstr>Contents </vt:lpstr>
      <vt:lpstr>Introduction to learning outcomes</vt:lpstr>
      <vt:lpstr>Assignment</vt:lpstr>
      <vt:lpstr>Revision</vt:lpstr>
      <vt:lpstr>PowerPoint Presentation</vt:lpstr>
      <vt:lpstr>Apparent Polar Wander?  True  Polar Wander?</vt:lpstr>
      <vt:lpstr>Apparent Polar Wander?  True  Polar Wander?</vt:lpstr>
      <vt:lpstr>Apparent Polar Wander?  True  Polar Wander?</vt:lpstr>
      <vt:lpstr>PowerPoint Presentation</vt:lpstr>
      <vt:lpstr>PowerPoint Presentation</vt:lpstr>
      <vt:lpstr>True Polar Wander</vt:lpstr>
      <vt:lpstr>True Polar Wander</vt:lpstr>
      <vt:lpstr>In GAD we trust </vt:lpstr>
      <vt:lpstr>Q: Does TPW influence APW?</vt:lpstr>
      <vt:lpstr>Q: Does TPW influence APW?</vt:lpstr>
      <vt:lpstr>Q. Does TPW influence APW?</vt:lpstr>
      <vt:lpstr>PowerPoint Presentation</vt:lpstr>
      <vt:lpstr>PowerPoint Presentation</vt:lpstr>
      <vt:lpstr>Earth’s mantle  heterogeneity theories </vt:lpstr>
      <vt:lpstr>Large Low-Shear-Velocity Province</vt:lpstr>
      <vt:lpstr>Seismic mantle tomography maps </vt:lpstr>
      <vt:lpstr>Seismic mantle tomography maps </vt:lpstr>
      <vt:lpstr>PowerPoint Presentation</vt:lpstr>
      <vt:lpstr>PowerPoint Presentation</vt:lpstr>
      <vt:lpstr>PowerPoint Presentation</vt:lpstr>
      <vt:lpstr>PowerPoint Presentation</vt:lpstr>
      <vt:lpstr>PowerPoint Presentation</vt:lpstr>
      <vt:lpstr>The way you think about a problem will ALWAYS impact the product.</vt:lpstr>
      <vt:lpstr>PowerPoint Presentation</vt:lpstr>
      <vt:lpstr>True Polar Wander: a reminder</vt:lpstr>
      <vt:lpstr>PowerPoint Presentation</vt:lpstr>
      <vt:lpstr>PowerPoint Presentation</vt:lpstr>
      <vt:lpstr>PowerPoint Presentation</vt:lpstr>
      <vt:lpstr>PowerPoint Presentation</vt:lpstr>
      <vt:lpstr>PowerPoint Presentation</vt:lpstr>
      <vt:lpstr>Tutorial Links</vt:lpstr>
      <vt:lpstr>EXTENSION  Tutorial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Dowding, Elizabeth</dc:creator>
  <cp:lastModifiedBy>Dowding, Elizabeth</cp:lastModifiedBy>
  <cp:revision>11</cp:revision>
  <dcterms:created xsi:type="dcterms:W3CDTF">2024-05-15T15:36:18Z</dcterms:created>
  <dcterms:modified xsi:type="dcterms:W3CDTF">2025-05-21T08:27:03Z</dcterms:modified>
</cp:coreProperties>
</file>